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</p:sldIdLst>
  <p:sldSz cy="6858000" cx="12192000"/>
  <p:notesSz cx="6858000" cy="9144000"/>
  <p:embeddedFontLst>
    <p:embeddedFont>
      <p:font typeface="Roboto Slab"/>
      <p:regular r:id="rId18"/>
      <p:bold r:id="rId19"/>
    </p:embeddedFont>
    <p:embeddedFont>
      <p:font typeface="Roboto"/>
      <p:regular r:id="rId20"/>
      <p:bold r:id="rId21"/>
      <p:italic r:id="rId22"/>
      <p:boldItalic r:id="rId23"/>
    </p:embeddedFont>
    <p:embeddedFont>
      <p:font typeface="Noto Sans Symbols"/>
      <p:regular r:id="rId24"/>
      <p:bold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26" roundtripDataSignature="AMtx7mjClpguDtOz9ezpRTdc6H8U4b3EM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regular.fntdata"/><Relationship Id="rId22" Type="http://schemas.openxmlformats.org/officeDocument/2006/relationships/font" Target="fonts/Roboto-italic.fntdata"/><Relationship Id="rId21" Type="http://schemas.openxmlformats.org/officeDocument/2006/relationships/font" Target="fonts/Roboto-bold.fntdata"/><Relationship Id="rId24" Type="http://schemas.openxmlformats.org/officeDocument/2006/relationships/font" Target="fonts/NotoSansSymbols-regular.fntdata"/><Relationship Id="rId23" Type="http://schemas.openxmlformats.org/officeDocument/2006/relationships/font" Target="fonts/Roboto-bold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customschemas.google.com/relationships/presentationmetadata" Target="metadata"/><Relationship Id="rId25" Type="http://schemas.openxmlformats.org/officeDocument/2006/relationships/font" Target="fonts/NotoSansSymbols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font" Target="fonts/RobotoSlab-bold.fntdata"/><Relationship Id="rId18" Type="http://schemas.openxmlformats.org/officeDocument/2006/relationships/font" Target="fonts/RobotoSlab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s-MX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f7a0e82837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6" name="Google Shape;156;g2f7a0e8283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es-MX"/>
              <a:t>DEFINIR DE MEJOR MANERA EL CRONOGRAMA(PARECE TRADICIONAL)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es-MX"/>
              <a:t>(10 </a:t>
            </a:r>
            <a:r>
              <a:rPr lang="es-MX"/>
              <a:t>d</a:t>
            </a:r>
            <a:r>
              <a:rPr lang="es-MX"/>
              <a:t>ías hábiles, Sprint 0) Fechas: 29-08-24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es-MX"/>
              <a:t>(05 días hábiles, Sprint 1) Fechas: 05-09-24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es-MX"/>
              <a:t>(23 días hábiles, Sprints 2 ) Fechas: 10-10-24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es-MX"/>
              <a:t>(05 Días hábiles, Sprint 3 ) Fechas: 17-10-24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es-MX"/>
              <a:t>(10 días hábiles, Sprint 4) Fechas:  31-10-24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es-MX"/>
              <a:t>(10 días hábiles, Sprint 5) Fechas: 14-11-24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es-MX"/>
              <a:t>(12 Días hábiles, Sprint 6 Final) Fechas:  02-12-24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es-MX"/>
              <a:t>(10 días hábiles, Sprint 0) Fecha 29-08-24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es-MX"/>
              <a:t>(10 días hábiles, Sprint 1) Fecha 12-09-24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es-MX"/>
              <a:t>(13 días hábiles, Sprints 2 ) Fecha 03-10-24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es-MX"/>
              <a:t>(10 Días hábiles, Sprint 3 ) Fecha 17-10-24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es-MX"/>
              <a:t>(10 días hábiles, Sprint 4) Fecha 31-10-24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es-MX"/>
              <a:t>(10 días hábiles, Sprint 5) Fecha 14-11-24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es-MX"/>
              <a:t>(12 Días hábiles, Sprint 6 Final) Fecha 02-12-24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/>
              <a:t>QUITAR TEXTO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s-MX" sz="1000"/>
              <a:t>Beneficios para los Usuarios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sz="1000"/>
          </a:p>
          <a:p>
            <a:pPr indent="-635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AutoNum type="arabicPeriod"/>
            </a:pPr>
            <a:r>
              <a:rPr b="1" lang="es-MX" sz="1000"/>
              <a:t>Accesibilidad y Comodidad:</a:t>
            </a:r>
            <a:endParaRPr sz="1000"/>
          </a:p>
          <a:p>
            <a:pPr indent="-260350" lvl="1" marL="7429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AutoNum type="arabicPeriod"/>
            </a:pPr>
            <a:r>
              <a:rPr lang="es-MX" sz="1000"/>
              <a:t>Los usuarios pueden acceder a información, realizar trámites y solicitudes desde cualquier lugar y en cualquier momento, tanto desde la web como desde la app móvil.</a:t>
            </a:r>
            <a:endParaRPr sz="1000"/>
          </a:p>
          <a:p>
            <a:pPr indent="-196850" lvl="1" marL="742950" rtl="0" algn="l">
              <a:spcBef>
                <a:spcPts val="0"/>
              </a:spcBef>
              <a:spcAft>
                <a:spcPts val="0"/>
              </a:spcAft>
              <a:buClr>
                <a:srgbClr val="00517C"/>
              </a:buClr>
              <a:buSzPts val="1400"/>
              <a:buFont typeface="Arial"/>
              <a:buNone/>
            </a:pPr>
            <a:r>
              <a:t/>
            </a:r>
            <a:endParaRPr sz="1000"/>
          </a:p>
          <a:p>
            <a:pPr indent="-635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AutoNum type="arabicPeriod"/>
            </a:pPr>
            <a:r>
              <a:rPr b="1" lang="es-MX" sz="1000"/>
              <a:t>Mejora en la Comunicación:</a:t>
            </a:r>
            <a:endParaRPr sz="1000"/>
          </a:p>
          <a:p>
            <a:pPr indent="-260350" lvl="1" marL="7429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AutoNum type="arabicPeriod"/>
            </a:pPr>
            <a:r>
              <a:rPr lang="es-MX" sz="1000"/>
              <a:t>La comunicación entre los vecinos y la junta de vecinos se vuelve más fluida y directa, con notificaciones en tiempo real y acceso a actualizaciones importantes.</a:t>
            </a:r>
            <a:endParaRPr sz="1000"/>
          </a:p>
          <a:p>
            <a:pPr indent="-196850" lvl="1" marL="742950" rtl="0" algn="l">
              <a:spcBef>
                <a:spcPts val="0"/>
              </a:spcBef>
              <a:spcAft>
                <a:spcPts val="0"/>
              </a:spcAft>
              <a:buClr>
                <a:srgbClr val="00517C"/>
              </a:buClr>
              <a:buSzPts val="1400"/>
              <a:buFont typeface="Arial"/>
              <a:buNone/>
            </a:pPr>
            <a:r>
              <a:t/>
            </a:r>
            <a:endParaRPr sz="1000"/>
          </a:p>
          <a:p>
            <a:pPr indent="-635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AutoNum type="arabicPeriod"/>
            </a:pPr>
            <a:r>
              <a:rPr b="1" lang="es-MX" sz="1000"/>
              <a:t>Eficiencia en la Gestión:</a:t>
            </a:r>
            <a:endParaRPr sz="1000"/>
          </a:p>
          <a:p>
            <a:pPr indent="-260350" lvl="1" marL="7429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AutoNum type="arabicPeriod"/>
            </a:pPr>
            <a:r>
              <a:rPr lang="es-MX" sz="1000"/>
              <a:t>Facilita la gestión de documentos y solicitudes, reduciendo tiempos de espera y aumentando la transparencia en los procesos.</a:t>
            </a:r>
            <a:endParaRPr sz="1000"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s-MX" sz="1000"/>
              <a:t>Impacto en la Industria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sz="1000"/>
          </a:p>
          <a:p>
            <a:pPr indent="-635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AutoNum type="arabicPeriod"/>
            </a:pPr>
            <a:r>
              <a:rPr b="1" lang="es-MX" sz="1000"/>
              <a:t>Innovación en la Administración Comunitaria:</a:t>
            </a:r>
            <a:endParaRPr sz="1000"/>
          </a:p>
          <a:p>
            <a:pPr indent="-260350" lvl="1" marL="7429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AutoNum type="arabicPeriod"/>
            </a:pPr>
            <a:r>
              <a:rPr lang="es-MX" sz="1000"/>
              <a:t>Introduce tecnología avanzada en un sector tradicionalmente manejado de manera manual, lo que establece un precedente en la digitalización de la gestión comunitaria.</a:t>
            </a:r>
            <a:endParaRPr sz="1000"/>
          </a:p>
          <a:p>
            <a:pPr indent="-196850" lvl="1" marL="742950" rtl="0" algn="l">
              <a:spcBef>
                <a:spcPts val="0"/>
              </a:spcBef>
              <a:spcAft>
                <a:spcPts val="0"/>
              </a:spcAft>
              <a:buClr>
                <a:srgbClr val="00517C"/>
              </a:buClr>
              <a:buSzPts val="1400"/>
              <a:buFont typeface="Arial"/>
              <a:buNone/>
            </a:pPr>
            <a:r>
              <a:t/>
            </a:r>
            <a:endParaRPr sz="1000"/>
          </a:p>
          <a:p>
            <a:pPr indent="-635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AutoNum type="arabicPeriod"/>
            </a:pPr>
            <a:r>
              <a:rPr b="1" lang="es-MX" sz="1000"/>
              <a:t>Crecimiento del Sector Tecnológico Local:</a:t>
            </a:r>
            <a:endParaRPr sz="1000"/>
          </a:p>
          <a:p>
            <a:pPr indent="-260350" lvl="1" marL="7429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AutoNum type="arabicPeriod"/>
            </a:pPr>
            <a:r>
              <a:rPr lang="es-MX" sz="1000"/>
              <a:t>Fomenta el desarrollo de soluciones tecnológicas locales, promoviendo el uso de herramientas como PHP, MySQL, y Angular, lo que impulsa la innovación en la industria de software.</a:t>
            </a:r>
            <a:endParaRPr sz="600"/>
          </a:p>
        </p:txBody>
      </p:sp>
      <p:sp>
        <p:nvSpPr>
          <p:cNvPr id="166" name="Google Shape;166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/>
              <a:t>QUITAR TEXTO, MÀS IMAGENES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s-MX" sz="1000"/>
              <a:t>Impacto Social y Contribución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sz="1000"/>
          </a:p>
          <a:p>
            <a:pPr indent="-635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AutoNum type="arabicPeriod"/>
            </a:pPr>
            <a:r>
              <a:rPr b="1" lang="es-MX" sz="1000"/>
              <a:t>Inclusión Social:</a:t>
            </a:r>
            <a:endParaRPr sz="1000"/>
          </a:p>
          <a:p>
            <a:pPr indent="-260350" lvl="1" marL="7429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AutoNum type="arabicPeriod"/>
            </a:pPr>
            <a:r>
              <a:rPr lang="es-MX" sz="1000"/>
              <a:t>Al digitalizar los procesos, se garantiza que más personas tengan acceso a servicios comunitarios, independientemente de su ubicación física o disponibilidad de tiempo.</a:t>
            </a:r>
            <a:endParaRPr sz="1000"/>
          </a:p>
          <a:p>
            <a:pPr indent="-196850" lvl="1" marL="742950" rtl="0" algn="l">
              <a:spcBef>
                <a:spcPts val="0"/>
              </a:spcBef>
              <a:spcAft>
                <a:spcPts val="0"/>
              </a:spcAft>
              <a:buClr>
                <a:srgbClr val="00517C"/>
              </a:buClr>
              <a:buSzPts val="1400"/>
              <a:buFont typeface="Arial"/>
              <a:buNone/>
            </a:pPr>
            <a:r>
              <a:t/>
            </a:r>
            <a:endParaRPr sz="1000"/>
          </a:p>
          <a:p>
            <a:pPr indent="-635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AutoNum type="arabicPeriod"/>
            </a:pPr>
            <a:r>
              <a:rPr b="1" lang="es-MX" sz="1000"/>
              <a:t>Fortalecimiento del Tejido Social:</a:t>
            </a:r>
            <a:endParaRPr sz="1000"/>
          </a:p>
          <a:p>
            <a:pPr indent="-260350" lvl="1" marL="7429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AutoNum type="arabicPeriod"/>
            </a:pPr>
            <a:r>
              <a:rPr lang="es-MX" sz="1000"/>
              <a:t>Facilita la participación activa de los vecinos en la comunidad, lo que refuerza el sentido de pertenencia y cooperación entre los miembros de la comunidad.</a:t>
            </a:r>
            <a:endParaRPr sz="1000"/>
          </a:p>
          <a:p>
            <a:pPr indent="-196850" lvl="1" marL="742950" rtl="0" algn="l">
              <a:spcBef>
                <a:spcPts val="0"/>
              </a:spcBef>
              <a:spcAft>
                <a:spcPts val="0"/>
              </a:spcAft>
              <a:buClr>
                <a:srgbClr val="00517C"/>
              </a:buClr>
              <a:buSzPts val="1400"/>
              <a:buFont typeface="Arial"/>
              <a:buNone/>
            </a:pPr>
            <a:r>
              <a:t/>
            </a:r>
            <a:endParaRPr sz="1000"/>
          </a:p>
          <a:p>
            <a:pPr indent="-635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AutoNum type="arabicPeriod"/>
            </a:pPr>
            <a:r>
              <a:rPr b="1" lang="es-MX" sz="1000"/>
              <a:t>Transparencia y Participación Ciudadana:</a:t>
            </a:r>
            <a:endParaRPr sz="1000"/>
          </a:p>
          <a:p>
            <a:pPr indent="-260350" lvl="1" marL="7429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AutoNum type="arabicPeriod"/>
            </a:pPr>
            <a:r>
              <a:rPr lang="es-MX" sz="1000"/>
              <a:t>Promueve una mayor transparencia en las gestiones de las juntas de vecinos, aumentando la confianza y participación de la comunidad en la toma de decisiones.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  <a:p>
            <a:pPr indent="-635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AutoNum type="arabicPeriod"/>
            </a:pPr>
            <a:r>
              <a:rPr b="1" lang="es-MX" sz="1000"/>
              <a:t>Digitalización Integral:</a:t>
            </a:r>
            <a:endParaRPr sz="1000"/>
          </a:p>
          <a:p>
            <a:pPr indent="-260350" lvl="1" marL="7429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AutoNum type="arabicPeriod"/>
            </a:pPr>
            <a:r>
              <a:rPr lang="es-MX" sz="1000"/>
              <a:t>Innovamos al integrar todos los aspectos de la gestión comunitaria en una plataforma unificada, tanto web como móvil, algo poco común en la administración de juntas vecinales.</a:t>
            </a:r>
            <a:endParaRPr sz="1000"/>
          </a:p>
          <a:p>
            <a:pPr indent="-196850" lvl="1" marL="742950" rtl="0" algn="l">
              <a:spcBef>
                <a:spcPts val="0"/>
              </a:spcBef>
              <a:spcAft>
                <a:spcPts val="0"/>
              </a:spcAft>
              <a:buClr>
                <a:srgbClr val="00517C"/>
              </a:buClr>
              <a:buSzPts val="1400"/>
              <a:buFont typeface="Arial"/>
              <a:buNone/>
            </a:pPr>
            <a:r>
              <a:t/>
            </a:r>
            <a:endParaRPr sz="1000"/>
          </a:p>
          <a:p>
            <a:pPr indent="-635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AutoNum type="arabicPeriod"/>
            </a:pPr>
            <a:r>
              <a:rPr b="1" lang="es-MX" sz="1000"/>
              <a:t>Valor Agregado para la Sociedad:</a:t>
            </a:r>
            <a:endParaRPr sz="1000"/>
          </a:p>
          <a:p>
            <a:pPr indent="-260350" lvl="1" marL="7429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AutoNum type="arabicPeriod"/>
            </a:pPr>
            <a:r>
              <a:rPr lang="es-MX" sz="1000"/>
              <a:t>Proporciona una herramienta poderosa que no solo facilita la gestión diaria, sino que también mejora la calidad de vida al hacer más accesibles y transparentes los servicios comunitarios, creando una comunidad más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175" name="Google Shape;175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0" name="Google Shape;100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/>
              <a:t>Se explica sobre el funcionamiento de los sistemas de junta de vecinos y como la municipalidad entrega información a estos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MX"/>
              <a:t>Explicación de las necesidades ORDENAR POR COMO VAMOS A REALIZAR EL PROCESO DEL PROYECTO.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s-MX" sz="1100"/>
              <a:t>Desarrollar un sistema que permita la inscripción de vecinos y la gestión de certificados de residencia.</a:t>
            </a: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s-MX" sz="1100"/>
              <a:t>Implementar funcionalidades para la postulación y gestión de proyectos vecinales.</a:t>
            </a: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s-MX" sz="1100"/>
              <a:t>Facilitar la comunicación entre el directorio de la junta de vecinos y los residentes a través de notificaciones y avisos</a:t>
            </a:r>
            <a:endParaRPr/>
          </a:p>
        </p:txBody>
      </p:sp>
      <p:sp>
        <p:nvSpPr>
          <p:cNvPr id="121" name="Google Shape;121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/>
              <a:t>Matías general CAMBIAR OBJETIVO GENERAL, apuntamos a mejorar los procesos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s-MX" sz="1100"/>
              <a:t>Mejorar la gestión de la unidad territorial de las juntas de vecinos mediante el desarrollo de un sistema TI adaptable.</a:t>
            </a:r>
            <a:endParaRPr/>
          </a:p>
        </p:txBody>
      </p:sp>
      <p:sp>
        <p:nvSpPr>
          <p:cNvPr id="127" name="Google Shape;127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/>
              <a:t>AÑADIR DONDE SE VA A ALOJAR, DE PREFERENCIA CLOUD, TRELLO</a:t>
            </a:r>
            <a:endParaRPr/>
          </a:p>
        </p:txBody>
      </p:sp>
      <p:sp>
        <p:nvSpPr>
          <p:cNvPr id="136" name="Google Shape;136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/>
              <a:t>Matías general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/>
              <a:t>PORQUE UTILIZAMOS SCRUM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1100"/>
              <a:t>I</a:t>
            </a:r>
            <a:r>
              <a:rPr b="1" lang="es-MX" sz="1100"/>
              <a:t>terativo e Incremental:</a:t>
            </a:r>
            <a:r>
              <a:rPr lang="es-MX" sz="1100"/>
              <a:t> Scrum permite desarrollar y entregar funcionalidades del sistema en ciclos cortos (sprints), asegurando revisiones constantes y mejoras continuas.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MX" sz="1100"/>
              <a:t>Flexibilidad:</a:t>
            </a:r>
            <a:r>
              <a:rPr lang="es-MX" sz="1100"/>
              <a:t> Adaptación a cambios en los requisitos y prioridades del proyecto a lo largo del desarrollo.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MX" sz="1100"/>
              <a:t>Colaboración:</a:t>
            </a:r>
            <a:r>
              <a:rPr lang="es-MX" sz="1100"/>
              <a:t> Facilita la comunicación y coordinación efectiva entre todos los stakeholders.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MX" sz="1100"/>
              <a:t>Entrega Continua de Valor:</a:t>
            </a:r>
            <a:r>
              <a:rPr lang="es-MX" sz="1100"/>
              <a:t> Despliegue de partes funcionales del sistema al final de cada sprint.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MX" sz="1100"/>
              <a:t>Mejora Continua:</a:t>
            </a:r>
            <a:r>
              <a:rPr lang="es-MX" sz="1100"/>
              <a:t> Reflexión y ajustes al proceso tras cada sprint (Retrospective).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g2f74dabec43_1_190"/>
          <p:cNvSpPr/>
          <p:nvPr/>
        </p:nvSpPr>
        <p:spPr>
          <a:xfrm>
            <a:off x="2033067" y="896808"/>
            <a:ext cx="1442131" cy="1499896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5" name="Google Shape;15;g2f74dabec43_1_190"/>
          <p:cNvSpPr/>
          <p:nvPr/>
        </p:nvSpPr>
        <p:spPr>
          <a:xfrm rot="10800000">
            <a:off x="8716786" y="4457271"/>
            <a:ext cx="1442131" cy="1499896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sp>
      <p:cxnSp>
        <p:nvCxnSpPr>
          <p:cNvPr id="16" name="Google Shape;16;g2f74dabec43_1_190"/>
          <p:cNvCxnSpPr/>
          <p:nvPr/>
        </p:nvCxnSpPr>
        <p:spPr>
          <a:xfrm>
            <a:off x="5812802" y="3756618"/>
            <a:ext cx="5664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" name="Google Shape;17;g2f74dabec43_1_190"/>
          <p:cNvSpPr txBox="1"/>
          <p:nvPr>
            <p:ph type="ctrTitle"/>
          </p:nvPr>
        </p:nvSpPr>
        <p:spPr>
          <a:xfrm>
            <a:off x="2240402" y="1585234"/>
            <a:ext cx="7711200" cy="19431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9pPr>
          </a:lstStyle>
          <a:p/>
        </p:txBody>
      </p:sp>
      <p:sp>
        <p:nvSpPr>
          <p:cNvPr id="18" name="Google Shape;18;g2f74dabec43_1_190"/>
          <p:cNvSpPr txBox="1"/>
          <p:nvPr>
            <p:ph idx="1" type="subTitle"/>
          </p:nvPr>
        </p:nvSpPr>
        <p:spPr>
          <a:xfrm>
            <a:off x="2240402" y="4065933"/>
            <a:ext cx="7711200" cy="1212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Font typeface="Roboto Slab"/>
              <a:buNone/>
              <a:defRPr sz="32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Font typeface="Roboto Slab"/>
              <a:buNone/>
              <a:defRPr sz="32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Font typeface="Roboto Slab"/>
              <a:buNone/>
              <a:defRPr sz="32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Font typeface="Roboto Slab"/>
              <a:buNone/>
              <a:defRPr sz="32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Font typeface="Roboto Slab"/>
              <a:buNone/>
              <a:defRPr sz="32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Font typeface="Roboto Slab"/>
              <a:buNone/>
              <a:defRPr sz="32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Font typeface="Roboto Slab"/>
              <a:buNone/>
              <a:defRPr sz="32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Font typeface="Roboto Slab"/>
              <a:buNone/>
              <a:defRPr sz="32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Font typeface="Roboto Slab"/>
              <a:buNone/>
              <a:defRPr sz="32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9" name="Google Shape;19;g2f74dabec43_1_190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f74dabec43_1_233"/>
          <p:cNvSpPr/>
          <p:nvPr/>
        </p:nvSpPr>
        <p:spPr>
          <a:xfrm>
            <a:off x="200" y="6769100"/>
            <a:ext cx="12191700" cy="88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g2f74dabec43_1_233"/>
          <p:cNvSpPr txBox="1"/>
          <p:nvPr>
            <p:ph hasCustomPrompt="1" type="title"/>
          </p:nvPr>
        </p:nvSpPr>
        <p:spPr>
          <a:xfrm>
            <a:off x="517200" y="1536600"/>
            <a:ext cx="11157600" cy="20511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7300"/>
              <a:buNone/>
              <a:defRPr sz="17300">
                <a:solidFill>
                  <a:schemeClr val="accent5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7300"/>
              <a:buNone/>
              <a:defRPr sz="17300">
                <a:solidFill>
                  <a:schemeClr val="accent5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7300"/>
              <a:buNone/>
              <a:defRPr sz="17300">
                <a:solidFill>
                  <a:schemeClr val="accent5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7300"/>
              <a:buNone/>
              <a:defRPr sz="17300">
                <a:solidFill>
                  <a:schemeClr val="accent5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7300"/>
              <a:buNone/>
              <a:defRPr sz="17300">
                <a:solidFill>
                  <a:schemeClr val="accent5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7300"/>
              <a:buNone/>
              <a:defRPr sz="17300">
                <a:solidFill>
                  <a:schemeClr val="accent5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7300"/>
              <a:buNone/>
              <a:defRPr sz="17300">
                <a:solidFill>
                  <a:schemeClr val="accent5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7300"/>
              <a:buNone/>
              <a:defRPr sz="17300">
                <a:solidFill>
                  <a:schemeClr val="accent5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7300"/>
              <a:buNone/>
              <a:defRPr sz="173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g2f74dabec43_1_233"/>
          <p:cNvSpPr txBox="1"/>
          <p:nvPr>
            <p:ph idx="1" type="body"/>
          </p:nvPr>
        </p:nvSpPr>
        <p:spPr>
          <a:xfrm>
            <a:off x="517200" y="3892600"/>
            <a:ext cx="11157600" cy="1428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81000" lvl="0" marL="457200" rtl="0" algn="ctr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 rtl="0" algn="ct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rtl="0" algn="ctr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rtl="0" algn="ctr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rtl="0" algn="ct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rtl="0" algn="ctr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rtl="0" algn="ctr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rtl="0" algn="ctr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rtl="0" algn="ctr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60" name="Google Shape;60;g2f74dabec43_1_233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2f74dabec43_1_238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f74dabec43_1_240"/>
          <p:cNvSpPr/>
          <p:nvPr/>
        </p:nvSpPr>
        <p:spPr>
          <a:xfrm>
            <a:off x="1004479" y="0"/>
            <a:ext cx="10372200" cy="6858000"/>
          </a:xfrm>
          <a:prstGeom prst="rect">
            <a:avLst/>
          </a:prstGeom>
          <a:solidFill>
            <a:schemeClr val="dk2">
              <a:alpha val="9176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g2f74dabec43_1_240"/>
          <p:cNvSpPr/>
          <p:nvPr/>
        </p:nvSpPr>
        <p:spPr>
          <a:xfrm>
            <a:off x="11377328" y="0"/>
            <a:ext cx="2730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g2f74dabec43_1_240"/>
          <p:cNvSpPr txBox="1"/>
          <p:nvPr>
            <p:ph type="title"/>
          </p:nvPr>
        </p:nvSpPr>
        <p:spPr>
          <a:xfrm>
            <a:off x="2611808" y="808056"/>
            <a:ext cx="79584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67" name="Google Shape;67;g2f74dabec43_1_240"/>
          <p:cNvSpPr txBox="1"/>
          <p:nvPr>
            <p:ph idx="1" type="body"/>
          </p:nvPr>
        </p:nvSpPr>
        <p:spPr>
          <a:xfrm>
            <a:off x="2773599" y="2052116"/>
            <a:ext cx="7796400" cy="399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31470" lvl="0" marL="4572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620"/>
              <a:buChar char="●"/>
              <a:defRPr/>
            </a:lvl1pPr>
            <a:lvl2pPr indent="-331469" lvl="1" marL="9144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○"/>
              <a:defRPr/>
            </a:lvl2pPr>
            <a:lvl3pPr indent="-331469" lvl="2" marL="13716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■"/>
              <a:defRPr/>
            </a:lvl3pPr>
            <a:lvl4pPr indent="-331469" lvl="3" marL="18288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●"/>
              <a:defRPr/>
            </a:lvl4pPr>
            <a:lvl5pPr indent="-331470" lvl="4" marL="22860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○"/>
              <a:defRPr/>
            </a:lvl5pPr>
            <a:lvl6pPr indent="-331470" lvl="5" marL="27432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■"/>
              <a:defRPr/>
            </a:lvl6pPr>
            <a:lvl7pPr indent="-331470" lvl="6" marL="32004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●"/>
              <a:defRPr/>
            </a:lvl7pPr>
            <a:lvl8pPr indent="-331470" lvl="7" marL="3657600" rtl="0" algn="l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20"/>
              <a:buChar char="○"/>
              <a:defRPr/>
            </a:lvl8pPr>
            <a:lvl9pPr indent="-331470" lvl="8" marL="4114800" rtl="0" algn="l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SzPts val="1620"/>
              <a:buChar char="■"/>
              <a:defRPr/>
            </a:lvl9pPr>
          </a:lstStyle>
          <a:p/>
        </p:txBody>
      </p:sp>
      <p:sp>
        <p:nvSpPr>
          <p:cNvPr id="68" name="Google Shape;68;g2f74dabec43_1_240"/>
          <p:cNvSpPr txBox="1"/>
          <p:nvPr>
            <p:ph idx="10" type="dt"/>
          </p:nvPr>
        </p:nvSpPr>
        <p:spPr>
          <a:xfrm rot="5400000">
            <a:off x="-810160" y="5270580"/>
            <a:ext cx="2662800" cy="1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1827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g2f74dabec43_1_240"/>
          <p:cNvSpPr txBox="1"/>
          <p:nvPr>
            <p:ph idx="11" type="ftr"/>
          </p:nvPr>
        </p:nvSpPr>
        <p:spPr>
          <a:xfrm rot="5400000">
            <a:off x="-2237116" y="3661206"/>
            <a:ext cx="5885400" cy="179100"/>
          </a:xfrm>
          <a:prstGeom prst="rect">
            <a:avLst/>
          </a:prstGeom>
          <a:noFill/>
          <a:ln>
            <a:noFill/>
          </a:ln>
        </p:spPr>
        <p:txBody>
          <a:bodyPr anchorCtr="0" anchor="b" bIns="18275" lIns="91425" spcFirstLastPara="1" rIns="91425" wrap="square" tIns="4570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g2f74dabec43_1_240"/>
          <p:cNvSpPr txBox="1"/>
          <p:nvPr>
            <p:ph idx="12" type="sldNum"/>
          </p:nvPr>
        </p:nvSpPr>
        <p:spPr>
          <a:xfrm>
            <a:off x="158407" y="164592"/>
            <a:ext cx="636600" cy="32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45700" wrap="square" tIns="45700">
            <a:norm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  <p:sp>
        <p:nvSpPr>
          <p:cNvPr id="71" name="Google Shape;71;g2f74dabec43_1_240"/>
          <p:cNvSpPr txBox="1"/>
          <p:nvPr/>
        </p:nvSpPr>
        <p:spPr>
          <a:xfrm>
            <a:off x="2194943" y="641225"/>
            <a:ext cx="415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>
                <a:solidFill>
                  <a:schemeClr val="accent6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◤</a:t>
            </a:r>
            <a:endParaRPr sz="1000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Google Shape;21;g2f74dabec43_1_197"/>
          <p:cNvCxnSpPr/>
          <p:nvPr/>
        </p:nvCxnSpPr>
        <p:spPr>
          <a:xfrm>
            <a:off x="5812802" y="3756618"/>
            <a:ext cx="5664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" name="Google Shape;22;g2f74dabec43_1_197"/>
          <p:cNvSpPr txBox="1"/>
          <p:nvPr>
            <p:ph type="title"/>
          </p:nvPr>
        </p:nvSpPr>
        <p:spPr>
          <a:xfrm>
            <a:off x="641000" y="2353267"/>
            <a:ext cx="10962900" cy="12099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/>
        </p:txBody>
      </p:sp>
      <p:sp>
        <p:nvSpPr>
          <p:cNvPr id="23" name="Google Shape;23;g2f74dabec43_1_197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Google Shape;25;g2f74dabec43_1_201"/>
          <p:cNvCxnSpPr/>
          <p:nvPr/>
        </p:nvCxnSpPr>
        <p:spPr>
          <a:xfrm>
            <a:off x="656750" y="1680378"/>
            <a:ext cx="5664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6" name="Google Shape;26;g2f74dabec43_1_201"/>
          <p:cNvSpPr txBox="1"/>
          <p:nvPr>
            <p:ph type="title"/>
          </p:nvPr>
        </p:nvSpPr>
        <p:spPr>
          <a:xfrm>
            <a:off x="517200" y="610700"/>
            <a:ext cx="11157600" cy="9147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27" name="Google Shape;27;g2f74dabec43_1_201"/>
          <p:cNvSpPr txBox="1"/>
          <p:nvPr>
            <p:ph idx="1" type="body"/>
          </p:nvPr>
        </p:nvSpPr>
        <p:spPr>
          <a:xfrm>
            <a:off x="517200" y="1986432"/>
            <a:ext cx="11157600" cy="410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 rtl="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rtl="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rtl="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rtl="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rtl="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rtl="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28" name="Google Shape;28;g2f74dabec43_1_201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Google Shape;30;g2f74dabec43_1_206"/>
          <p:cNvCxnSpPr/>
          <p:nvPr/>
        </p:nvCxnSpPr>
        <p:spPr>
          <a:xfrm>
            <a:off x="656750" y="1680378"/>
            <a:ext cx="5664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1" name="Google Shape;31;g2f74dabec43_1_206"/>
          <p:cNvSpPr txBox="1"/>
          <p:nvPr>
            <p:ph type="title"/>
          </p:nvPr>
        </p:nvSpPr>
        <p:spPr>
          <a:xfrm>
            <a:off x="517200" y="610700"/>
            <a:ext cx="11157600" cy="9147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2" name="Google Shape;32;g2f74dabec43_1_206"/>
          <p:cNvSpPr txBox="1"/>
          <p:nvPr>
            <p:ph idx="1" type="body"/>
          </p:nvPr>
        </p:nvSpPr>
        <p:spPr>
          <a:xfrm>
            <a:off x="517200" y="1986433"/>
            <a:ext cx="5333100" cy="410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49250" lvl="0" marL="45720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3" name="Google Shape;33;g2f74dabec43_1_206"/>
          <p:cNvSpPr txBox="1"/>
          <p:nvPr>
            <p:ph idx="2" type="body"/>
          </p:nvPr>
        </p:nvSpPr>
        <p:spPr>
          <a:xfrm>
            <a:off x="6341600" y="1986433"/>
            <a:ext cx="5333100" cy="410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49250" lvl="0" marL="45720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4" name="Google Shape;34;g2f74dabec43_1_206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g2f74dabec43_1_212"/>
          <p:cNvSpPr txBox="1"/>
          <p:nvPr>
            <p:ph type="title"/>
          </p:nvPr>
        </p:nvSpPr>
        <p:spPr>
          <a:xfrm>
            <a:off x="517200" y="610700"/>
            <a:ext cx="11157600" cy="9147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7" name="Google Shape;37;g2f74dabec43_1_212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Google Shape;39;g2f74dabec43_1_215"/>
          <p:cNvCxnSpPr/>
          <p:nvPr/>
        </p:nvCxnSpPr>
        <p:spPr>
          <a:xfrm>
            <a:off x="652291" y="1883036"/>
            <a:ext cx="4419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0" name="Google Shape;40;g2f74dabec43_1_215"/>
          <p:cNvSpPr txBox="1"/>
          <p:nvPr>
            <p:ph type="title"/>
          </p:nvPr>
        </p:nvSpPr>
        <p:spPr>
          <a:xfrm>
            <a:off x="517200" y="740800"/>
            <a:ext cx="3744000" cy="10077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41" name="Google Shape;41;g2f74dabec43_1_215"/>
          <p:cNvSpPr txBox="1"/>
          <p:nvPr>
            <p:ph idx="1" type="body"/>
          </p:nvPr>
        </p:nvSpPr>
        <p:spPr>
          <a:xfrm>
            <a:off x="517200" y="2125367"/>
            <a:ext cx="3744000" cy="35748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42" name="Google Shape;42;g2f74dabec43_1_215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g2f74dabec43_1_220"/>
          <p:cNvSpPr txBox="1"/>
          <p:nvPr>
            <p:ph type="title"/>
          </p:nvPr>
        </p:nvSpPr>
        <p:spPr>
          <a:xfrm>
            <a:off x="653667" y="701800"/>
            <a:ext cx="7491600" cy="5454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1pPr>
            <a:lvl2pPr lvl="1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/>
        </p:txBody>
      </p:sp>
      <p:sp>
        <p:nvSpPr>
          <p:cNvPr id="45" name="Google Shape;45;g2f74dabec43_1_220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2f74dabec43_1_223"/>
          <p:cNvSpPr/>
          <p:nvPr/>
        </p:nvSpPr>
        <p:spPr>
          <a:xfrm>
            <a:off x="6096000" y="-100"/>
            <a:ext cx="60960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8" name="Google Shape;48;g2f74dabec43_1_223"/>
          <p:cNvCxnSpPr/>
          <p:nvPr/>
        </p:nvCxnSpPr>
        <p:spPr>
          <a:xfrm>
            <a:off x="6706233" y="5994004"/>
            <a:ext cx="721200" cy="0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9" name="Google Shape;49;g2f74dabec43_1_223"/>
          <p:cNvSpPr txBox="1"/>
          <p:nvPr>
            <p:ph type="title"/>
          </p:nvPr>
        </p:nvSpPr>
        <p:spPr>
          <a:xfrm>
            <a:off x="354000" y="1612100"/>
            <a:ext cx="5393700" cy="20085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9pPr>
          </a:lstStyle>
          <a:p/>
        </p:txBody>
      </p:sp>
      <p:sp>
        <p:nvSpPr>
          <p:cNvPr id="50" name="Google Shape;50;g2f74dabec43_1_223"/>
          <p:cNvSpPr txBox="1"/>
          <p:nvPr>
            <p:ph idx="1" type="subTitle"/>
          </p:nvPr>
        </p:nvSpPr>
        <p:spPr>
          <a:xfrm>
            <a:off x="354000" y="3692001"/>
            <a:ext cx="5393700" cy="17940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 sz="2800">
                <a:solidFill>
                  <a:schemeClr val="accent5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 sz="2800">
                <a:solidFill>
                  <a:schemeClr val="accent5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 sz="2800">
                <a:solidFill>
                  <a:schemeClr val="accent5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 sz="2800">
                <a:solidFill>
                  <a:schemeClr val="accent5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 sz="2800">
                <a:solidFill>
                  <a:schemeClr val="accent5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 sz="2800">
                <a:solidFill>
                  <a:schemeClr val="accent5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 sz="2800">
                <a:solidFill>
                  <a:schemeClr val="accent5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 sz="2800">
                <a:solidFill>
                  <a:schemeClr val="accent5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 sz="28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51" name="Google Shape;51;g2f74dabec43_1_223"/>
          <p:cNvSpPr txBox="1"/>
          <p:nvPr>
            <p:ph idx="2" type="body"/>
          </p:nvPr>
        </p:nvSpPr>
        <p:spPr>
          <a:xfrm>
            <a:off x="6586000" y="965600"/>
            <a:ext cx="5115900" cy="49269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 rtl="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rtl="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rtl="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rtl="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rtl="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rtl="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52" name="Google Shape;52;g2f74dabec43_1_223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2f74dabec43_1_230"/>
          <p:cNvSpPr txBox="1"/>
          <p:nvPr>
            <p:ph idx="1" type="body"/>
          </p:nvPr>
        </p:nvSpPr>
        <p:spPr>
          <a:xfrm>
            <a:off x="426000" y="5644967"/>
            <a:ext cx="7998300" cy="798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1pPr>
          </a:lstStyle>
          <a:p/>
        </p:txBody>
      </p:sp>
      <p:sp>
        <p:nvSpPr>
          <p:cNvPr id="55" name="Google Shape;55;g2f74dabec43_1_230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rina"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g2f74dabec43_1_186"/>
          <p:cNvSpPr txBox="1"/>
          <p:nvPr>
            <p:ph type="title"/>
          </p:nvPr>
        </p:nvSpPr>
        <p:spPr>
          <a:xfrm>
            <a:off x="517200" y="610700"/>
            <a:ext cx="11157600" cy="9147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Slab"/>
              <a:buNone/>
              <a:defRPr sz="4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Slab"/>
              <a:buNone/>
              <a:defRPr sz="4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Slab"/>
              <a:buNone/>
              <a:defRPr sz="4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Slab"/>
              <a:buNone/>
              <a:defRPr sz="4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Slab"/>
              <a:buNone/>
              <a:defRPr sz="4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Slab"/>
              <a:buNone/>
              <a:defRPr sz="4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Slab"/>
              <a:buNone/>
              <a:defRPr sz="4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Slab"/>
              <a:buNone/>
              <a:defRPr sz="4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 Slab"/>
              <a:buNone/>
              <a:defRPr sz="4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1" name="Google Shape;11;g2f74dabec43_1_186"/>
          <p:cNvSpPr txBox="1"/>
          <p:nvPr>
            <p:ph idx="1" type="body"/>
          </p:nvPr>
        </p:nvSpPr>
        <p:spPr>
          <a:xfrm>
            <a:off x="517200" y="1986432"/>
            <a:ext cx="11157600" cy="41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810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●"/>
              <a:defRPr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4925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Roboto"/>
              <a:buChar char="○"/>
              <a:defRPr sz="1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4925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Roboto"/>
              <a:buChar char="■"/>
              <a:defRPr sz="1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4925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Roboto"/>
              <a:buChar char="●"/>
              <a:defRPr sz="1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4925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Roboto"/>
              <a:buChar char="○"/>
              <a:defRPr sz="1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4925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Roboto"/>
              <a:buChar char="■"/>
              <a:defRPr sz="1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4925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Roboto"/>
              <a:buChar char="●"/>
              <a:defRPr sz="1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4925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Roboto"/>
              <a:buChar char="○"/>
              <a:defRPr sz="1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4925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Roboto"/>
              <a:buChar char="■"/>
              <a:defRPr sz="1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2" name="Google Shape;12;g2f74dabec43_1_186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lvl="0" rtl="0" algn="r">
              <a:buNone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buNone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r">
              <a:buNone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r">
              <a:buNone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r">
              <a:buNone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r">
              <a:buNone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r">
              <a:buNone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r">
              <a:buNone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r">
              <a:buNone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Relationship Id="rId4" Type="http://schemas.openxmlformats.org/officeDocument/2006/relationships/image" Target="../media/image19.jpg"/><Relationship Id="rId5" Type="http://schemas.openxmlformats.org/officeDocument/2006/relationships/image" Target="../media/image17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7.png"/><Relationship Id="rId4" Type="http://schemas.openxmlformats.org/officeDocument/2006/relationships/image" Target="../media/image2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Relationship Id="rId4" Type="http://schemas.openxmlformats.org/officeDocument/2006/relationships/image" Target="../media/image12.jpg"/><Relationship Id="rId5" Type="http://schemas.openxmlformats.org/officeDocument/2006/relationships/image" Target="../media/image25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jpg"/><Relationship Id="rId4" Type="http://schemas.openxmlformats.org/officeDocument/2006/relationships/image" Target="../media/image2.jpg"/><Relationship Id="rId5" Type="http://schemas.openxmlformats.org/officeDocument/2006/relationships/image" Target="../media/image22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Relationship Id="rId4" Type="http://schemas.openxmlformats.org/officeDocument/2006/relationships/image" Target="../media/image28.png"/><Relationship Id="rId5" Type="http://schemas.openxmlformats.org/officeDocument/2006/relationships/image" Target="../media/image10.png"/><Relationship Id="rId6" Type="http://schemas.openxmlformats.org/officeDocument/2006/relationships/image" Target="../media/image5.png"/><Relationship Id="rId7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Relationship Id="rId4" Type="http://schemas.openxmlformats.org/officeDocument/2006/relationships/image" Target="../media/image18.png"/><Relationship Id="rId5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"/>
          <p:cNvSpPr txBox="1"/>
          <p:nvPr>
            <p:ph idx="1" type="subTitle"/>
          </p:nvPr>
        </p:nvSpPr>
        <p:spPr>
          <a:xfrm>
            <a:off x="1304145" y="3946549"/>
            <a:ext cx="5357700" cy="655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0">
            <a:normAutofit fontScale="85000"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90000"/>
              <a:buNone/>
            </a:pPr>
            <a:r>
              <a:rPr lang="es-MX" sz="3600">
                <a:solidFill>
                  <a:schemeClr val="dk1"/>
                </a:solidFill>
              </a:rPr>
              <a:t>Sistema Unidad Territorial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77" name="Google Shape;77;p1"/>
          <p:cNvSpPr txBox="1"/>
          <p:nvPr/>
        </p:nvSpPr>
        <p:spPr>
          <a:xfrm>
            <a:off x="7850889" y="3110894"/>
            <a:ext cx="3183000" cy="28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MX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Estudiantes: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Alejandro Villa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Matías General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Marcelo Madriaga</a:t>
            </a:r>
            <a:endParaRPr b="1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Docente: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Willy Bascuñan</a:t>
            </a:r>
            <a:endParaRPr b="1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Fecha: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29/08/2024</a:t>
            </a:r>
            <a:endParaRPr/>
          </a:p>
        </p:txBody>
      </p:sp>
      <p:pic>
        <p:nvPicPr>
          <p:cNvPr descr="Logotipo&#10;&#10;Descripción generada automáticamente" id="78" name="Google Shape;78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26993" y="794349"/>
            <a:ext cx="7704945" cy="1896139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"/>
          <p:cNvSpPr txBox="1"/>
          <p:nvPr/>
        </p:nvSpPr>
        <p:spPr>
          <a:xfrm>
            <a:off x="1304143" y="2751444"/>
            <a:ext cx="2263953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CAPSTONE 007V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g2f7a0e82837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1375" y="1738102"/>
            <a:ext cx="4784550" cy="41936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59" name="Google Shape;159;g2f7a0e82837_0_0"/>
          <p:cNvSpPr txBox="1"/>
          <p:nvPr/>
        </p:nvSpPr>
        <p:spPr>
          <a:xfrm>
            <a:off x="3623248" y="235450"/>
            <a:ext cx="4945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-MX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Cronograma </a:t>
            </a:r>
            <a:r>
              <a:rPr lang="es-MX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entrega de Sprint</a:t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" name="Google Shape;160;g2f7a0e82837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075" y="1738102"/>
            <a:ext cx="4784550" cy="41936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61" name="Google Shape;161;g2f7a0e82837_0_0"/>
          <p:cNvSpPr txBox="1"/>
          <p:nvPr/>
        </p:nvSpPr>
        <p:spPr>
          <a:xfrm>
            <a:off x="443100" y="1077075"/>
            <a:ext cx="4279800" cy="38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7916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s-MX" sz="1100">
                <a:solidFill>
                  <a:schemeClr val="dk1"/>
                </a:solidFill>
              </a:rPr>
              <a:t>S</a:t>
            </a:r>
            <a:r>
              <a:rPr b="1" lang="es-MX" sz="900">
                <a:solidFill>
                  <a:schemeClr val="dk1"/>
                </a:solidFill>
              </a:rPr>
              <a:t>print 1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7916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s-MX" sz="900">
                <a:solidFill>
                  <a:schemeClr val="dk1"/>
                </a:solidFill>
              </a:rPr>
              <a:t>Duración y Fechas</a:t>
            </a:r>
            <a:r>
              <a:rPr lang="es-MX" sz="900">
                <a:solidFill>
                  <a:schemeClr val="dk1"/>
                </a:solidFill>
              </a:rPr>
              <a:t>: 22-08-24 a 05-09-24 (10 días hábiles)</a:t>
            </a:r>
            <a:endParaRPr sz="900">
              <a:solidFill>
                <a:schemeClr val="dk1"/>
              </a:solidFill>
            </a:endParaRPr>
          </a:p>
          <a:p>
            <a:pPr indent="-285750" lvl="0" marL="457200" rtl="0" algn="l">
              <a:lnSpc>
                <a:spcPct val="107916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Char char="●"/>
            </a:pPr>
            <a:r>
              <a:rPr b="1" lang="es-MX" sz="900">
                <a:solidFill>
                  <a:schemeClr val="dk1"/>
                </a:solidFill>
              </a:rPr>
              <a:t>Actividades</a:t>
            </a:r>
            <a:r>
              <a:rPr lang="es-MX" sz="900">
                <a:solidFill>
                  <a:schemeClr val="dk1"/>
                </a:solidFill>
              </a:rPr>
              <a:t>:</a:t>
            </a:r>
            <a:endParaRPr sz="900">
              <a:solidFill>
                <a:schemeClr val="dk1"/>
              </a:solidFill>
            </a:endParaRPr>
          </a:p>
          <a:p>
            <a:pPr indent="-2857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➢"/>
            </a:pPr>
            <a:r>
              <a:rPr lang="es-MX" sz="900">
                <a:solidFill>
                  <a:schemeClr val="dk1"/>
                </a:solidFill>
              </a:rPr>
              <a:t>Definición del Product Backlog</a:t>
            </a:r>
            <a:endParaRPr sz="900">
              <a:solidFill>
                <a:schemeClr val="dk1"/>
              </a:solidFill>
            </a:endParaRPr>
          </a:p>
          <a:p>
            <a:pPr indent="-2857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➢"/>
            </a:pPr>
            <a:r>
              <a:rPr lang="es-MX" sz="900">
                <a:solidFill>
                  <a:schemeClr val="dk1"/>
                </a:solidFill>
              </a:rPr>
              <a:t>Identificación y Priorización de Historias de Usuario</a:t>
            </a:r>
            <a:endParaRPr sz="900">
              <a:solidFill>
                <a:schemeClr val="dk1"/>
              </a:solidFill>
            </a:endParaRPr>
          </a:p>
          <a:p>
            <a:pPr indent="-2857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➢"/>
            </a:pPr>
            <a:r>
              <a:rPr lang="es-MX" sz="900">
                <a:solidFill>
                  <a:schemeClr val="dk1"/>
                </a:solidFill>
              </a:rPr>
              <a:t>Estimación de Esfuerzos</a:t>
            </a:r>
            <a:endParaRPr sz="900">
              <a:solidFill>
                <a:schemeClr val="dk1"/>
              </a:solidFill>
            </a:endParaRPr>
          </a:p>
          <a:p>
            <a:pPr indent="-2857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➢"/>
            </a:pPr>
            <a:r>
              <a:rPr lang="es-MX" sz="900">
                <a:solidFill>
                  <a:schemeClr val="dk1"/>
                </a:solidFill>
              </a:rPr>
              <a:t>Planificación del Sprint (Sprint Planning)</a:t>
            </a:r>
            <a:endParaRPr sz="900">
              <a:solidFill>
                <a:schemeClr val="dk1"/>
              </a:solidFill>
            </a:endParaRPr>
          </a:p>
          <a:p>
            <a:pPr indent="-2857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➢"/>
            </a:pPr>
            <a:r>
              <a:rPr lang="es-MX" sz="900">
                <a:solidFill>
                  <a:schemeClr val="dk1"/>
                </a:solidFill>
              </a:rPr>
              <a:t>Asignación de Tareas para el Sprint</a:t>
            </a:r>
            <a:endParaRPr sz="900">
              <a:solidFill>
                <a:schemeClr val="dk1"/>
              </a:solidFill>
            </a:endParaRPr>
          </a:p>
          <a:p>
            <a:pPr indent="-2857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➢"/>
            </a:pPr>
            <a:r>
              <a:rPr lang="es-MX" sz="900">
                <a:solidFill>
                  <a:schemeClr val="dk1"/>
                </a:solidFill>
              </a:rPr>
              <a:t>Daily Scrum Meetings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7916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s-MX" sz="900">
                <a:solidFill>
                  <a:schemeClr val="dk1"/>
                </a:solidFill>
              </a:rPr>
              <a:t>Sprint 2</a:t>
            </a:r>
            <a:endParaRPr b="1" sz="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7916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s-MX" sz="900">
                <a:solidFill>
                  <a:schemeClr val="dk1"/>
                </a:solidFill>
              </a:rPr>
              <a:t>Duración y Fechas</a:t>
            </a:r>
            <a:r>
              <a:rPr lang="es-MX" sz="900">
                <a:solidFill>
                  <a:schemeClr val="dk1"/>
                </a:solidFill>
              </a:rPr>
              <a:t>: 06-09-24 a 10-10-24 (23 días hábiles)</a:t>
            </a:r>
            <a:endParaRPr sz="900">
              <a:solidFill>
                <a:schemeClr val="dk1"/>
              </a:solidFill>
            </a:endParaRPr>
          </a:p>
          <a:p>
            <a:pPr indent="-285750" lvl="0" marL="457200" rtl="0" algn="l">
              <a:lnSpc>
                <a:spcPct val="107916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Char char="●"/>
            </a:pPr>
            <a:r>
              <a:rPr b="1" lang="es-MX" sz="900">
                <a:solidFill>
                  <a:schemeClr val="dk1"/>
                </a:solidFill>
              </a:rPr>
              <a:t>Actividades</a:t>
            </a:r>
            <a:r>
              <a:rPr lang="es-MX" sz="900">
                <a:solidFill>
                  <a:schemeClr val="dk1"/>
                </a:solidFill>
              </a:rPr>
              <a:t>:</a:t>
            </a:r>
            <a:endParaRPr sz="900">
              <a:solidFill>
                <a:schemeClr val="dk1"/>
              </a:solidFill>
            </a:endParaRPr>
          </a:p>
          <a:p>
            <a:pPr indent="-285750" lvl="1" marL="91440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➢"/>
            </a:pPr>
            <a:r>
              <a:rPr lang="es-MX" sz="900">
                <a:solidFill>
                  <a:schemeClr val="dk1"/>
                </a:solidFill>
              </a:rPr>
              <a:t>Desarrollo Iterativo del Producto</a:t>
            </a:r>
            <a:endParaRPr sz="900">
              <a:solidFill>
                <a:schemeClr val="dk1"/>
              </a:solidFill>
            </a:endParaRPr>
          </a:p>
          <a:p>
            <a:pPr indent="-285750" lvl="1" marL="91440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➢"/>
            </a:pPr>
            <a:r>
              <a:rPr lang="es-MX" sz="900">
                <a:solidFill>
                  <a:schemeClr val="dk1"/>
                </a:solidFill>
              </a:rPr>
              <a:t>Implementación de Funcionalidades</a:t>
            </a:r>
            <a:endParaRPr sz="900">
              <a:solidFill>
                <a:schemeClr val="dk1"/>
              </a:solidFill>
            </a:endParaRPr>
          </a:p>
          <a:p>
            <a:pPr indent="-285750" lvl="1" marL="91440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➢"/>
            </a:pPr>
            <a:r>
              <a:rPr lang="es-MX" sz="900">
                <a:solidFill>
                  <a:schemeClr val="dk1"/>
                </a:solidFill>
              </a:rPr>
              <a:t>Revisión de los Criterios de Aceptación de Historias de Usuario</a:t>
            </a:r>
            <a:endParaRPr sz="900">
              <a:solidFill>
                <a:schemeClr val="dk1"/>
              </a:solidFill>
            </a:endParaRPr>
          </a:p>
          <a:p>
            <a:pPr indent="-285750" lvl="1" marL="91440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➢"/>
            </a:pPr>
            <a:r>
              <a:rPr lang="es-MX" sz="900">
                <a:solidFill>
                  <a:schemeClr val="dk1"/>
                </a:solidFill>
              </a:rPr>
              <a:t>Revisión de Código y Colaboración en Pares</a:t>
            </a:r>
            <a:endParaRPr sz="900">
              <a:solidFill>
                <a:schemeClr val="dk1"/>
              </a:solidFill>
            </a:endParaRPr>
          </a:p>
          <a:p>
            <a:pPr indent="-285750" lvl="1" marL="91440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➢"/>
            </a:pPr>
            <a:r>
              <a:rPr lang="es-MX" sz="900">
                <a:solidFill>
                  <a:schemeClr val="dk1"/>
                </a:solidFill>
              </a:rPr>
              <a:t>Daily Scrum Meetings</a:t>
            </a:r>
            <a:endParaRPr sz="900">
              <a:solidFill>
                <a:schemeClr val="dk1"/>
              </a:solidFill>
            </a:endParaRPr>
          </a:p>
          <a:p>
            <a:pPr indent="-285750" lvl="1" marL="914400" rtl="0" algn="l">
              <a:lnSpc>
                <a:spcPct val="107916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900"/>
              <a:buChar char="➢"/>
            </a:pPr>
            <a:r>
              <a:rPr lang="es-MX" sz="900">
                <a:solidFill>
                  <a:schemeClr val="dk1"/>
                </a:solidFill>
              </a:rPr>
              <a:t>Identificación y Evaluación de Riesgos (continuo)</a:t>
            </a:r>
            <a:endParaRPr sz="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2" name="Google Shape;162;g2f7a0e82837_0_0"/>
          <p:cNvSpPr txBox="1"/>
          <p:nvPr/>
        </p:nvSpPr>
        <p:spPr>
          <a:xfrm>
            <a:off x="4837300" y="1077075"/>
            <a:ext cx="3555900" cy="47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7916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s-MX" sz="900">
                <a:solidFill>
                  <a:schemeClr val="dk1"/>
                </a:solidFill>
              </a:rPr>
              <a:t>Sprint 3</a:t>
            </a:r>
            <a:endParaRPr b="1" sz="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7916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s-MX" sz="900">
                <a:solidFill>
                  <a:schemeClr val="dk1"/>
                </a:solidFill>
              </a:rPr>
              <a:t>Duración y Fechas</a:t>
            </a:r>
            <a:r>
              <a:rPr lang="es-MX" sz="900">
                <a:solidFill>
                  <a:schemeClr val="dk1"/>
                </a:solidFill>
              </a:rPr>
              <a:t>: 11-10-24 a 17-10-24 (05 días hábiles)</a:t>
            </a:r>
            <a:endParaRPr sz="900">
              <a:solidFill>
                <a:schemeClr val="dk1"/>
              </a:solidFill>
            </a:endParaRPr>
          </a:p>
          <a:p>
            <a:pPr indent="-285750" lvl="0" marL="457200" rtl="0" algn="l">
              <a:lnSpc>
                <a:spcPct val="107916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Char char="●"/>
            </a:pPr>
            <a:r>
              <a:rPr b="1" lang="es-MX" sz="900">
                <a:solidFill>
                  <a:schemeClr val="dk1"/>
                </a:solidFill>
              </a:rPr>
              <a:t>Actividades</a:t>
            </a:r>
            <a:r>
              <a:rPr lang="es-MX" sz="900">
                <a:solidFill>
                  <a:schemeClr val="dk1"/>
                </a:solidFill>
              </a:rPr>
              <a:t>:</a:t>
            </a:r>
            <a:endParaRPr sz="900">
              <a:solidFill>
                <a:schemeClr val="dk1"/>
              </a:solidFill>
            </a:endParaRPr>
          </a:p>
          <a:p>
            <a:pPr indent="-285750" lvl="1" marL="91440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➢"/>
            </a:pPr>
            <a:r>
              <a:rPr lang="es-MX" sz="900">
                <a:solidFill>
                  <a:schemeClr val="dk1"/>
                </a:solidFill>
              </a:rPr>
              <a:t>Ejecución de Pruebas Unitarias e Integración</a:t>
            </a:r>
            <a:endParaRPr sz="900">
              <a:solidFill>
                <a:schemeClr val="dk1"/>
              </a:solidFill>
            </a:endParaRPr>
          </a:p>
          <a:p>
            <a:pPr indent="-285750" lvl="1" marL="91440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➢"/>
            </a:pPr>
            <a:r>
              <a:rPr lang="es-MX" sz="900">
                <a:solidFill>
                  <a:schemeClr val="dk1"/>
                </a:solidFill>
              </a:rPr>
              <a:t>Revisión de Pruebas de Aceptación (User Acceptance Testing - UAT)</a:t>
            </a:r>
            <a:endParaRPr sz="900">
              <a:solidFill>
                <a:schemeClr val="dk1"/>
              </a:solidFill>
            </a:endParaRPr>
          </a:p>
          <a:p>
            <a:pPr indent="-285750" lvl="1" marL="91440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➢"/>
            </a:pPr>
            <a:r>
              <a:rPr lang="es-MX" sz="900">
                <a:solidFill>
                  <a:schemeClr val="dk1"/>
                </a:solidFill>
              </a:rPr>
              <a:t>Ajustes basados en el Feedback de las Pruebas</a:t>
            </a:r>
            <a:endParaRPr sz="900">
              <a:solidFill>
                <a:schemeClr val="dk1"/>
              </a:solidFill>
            </a:endParaRPr>
          </a:p>
          <a:p>
            <a:pPr indent="-285750" lvl="1" marL="91440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➢"/>
            </a:pPr>
            <a:r>
              <a:rPr lang="es-MX" sz="900">
                <a:solidFill>
                  <a:schemeClr val="dk1"/>
                </a:solidFill>
              </a:rPr>
              <a:t>Actualización del Backlog con Mejoras y Correcciones</a:t>
            </a:r>
            <a:endParaRPr sz="900">
              <a:solidFill>
                <a:schemeClr val="dk1"/>
              </a:solidFill>
            </a:endParaRPr>
          </a:p>
          <a:p>
            <a:pPr indent="-285750" lvl="1" marL="91440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➢"/>
            </a:pPr>
            <a:r>
              <a:rPr lang="es-MX" sz="900">
                <a:solidFill>
                  <a:schemeClr val="dk1"/>
                </a:solidFill>
              </a:rPr>
              <a:t>Daily Scrum Meetings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7916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s-MX" sz="900">
                <a:solidFill>
                  <a:schemeClr val="dk1"/>
                </a:solidFill>
              </a:rPr>
              <a:t>Sprint 4</a:t>
            </a:r>
            <a:endParaRPr b="1" sz="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7916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s-MX" sz="900">
                <a:solidFill>
                  <a:schemeClr val="dk1"/>
                </a:solidFill>
              </a:rPr>
              <a:t>Duración y Fechas</a:t>
            </a:r>
            <a:r>
              <a:rPr lang="es-MX" sz="900">
                <a:solidFill>
                  <a:schemeClr val="dk1"/>
                </a:solidFill>
              </a:rPr>
              <a:t>: 18-10-24 a 24-10-24 (05 días hábiles)</a:t>
            </a:r>
            <a:endParaRPr sz="900">
              <a:solidFill>
                <a:schemeClr val="dk1"/>
              </a:solidFill>
            </a:endParaRPr>
          </a:p>
          <a:p>
            <a:pPr indent="-285750" lvl="0" marL="457200" rtl="0" algn="l">
              <a:lnSpc>
                <a:spcPct val="107916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Char char="●"/>
            </a:pPr>
            <a:r>
              <a:rPr b="1" lang="es-MX" sz="900">
                <a:solidFill>
                  <a:schemeClr val="dk1"/>
                </a:solidFill>
              </a:rPr>
              <a:t>Actividades</a:t>
            </a:r>
            <a:r>
              <a:rPr lang="es-MX" sz="900">
                <a:solidFill>
                  <a:schemeClr val="dk1"/>
                </a:solidFill>
              </a:rPr>
              <a:t>:</a:t>
            </a:r>
            <a:endParaRPr sz="900">
              <a:solidFill>
                <a:schemeClr val="dk1"/>
              </a:solidFill>
            </a:endParaRPr>
          </a:p>
          <a:p>
            <a:pPr indent="-285750" lvl="1" marL="91440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➢"/>
            </a:pPr>
            <a:r>
              <a:rPr lang="es-MX" sz="900">
                <a:solidFill>
                  <a:schemeClr val="dk1"/>
                </a:solidFill>
              </a:rPr>
              <a:t>Despliegue del Incremento en un Entorno de Pruebas o Producción</a:t>
            </a:r>
            <a:endParaRPr sz="900">
              <a:solidFill>
                <a:schemeClr val="dk1"/>
              </a:solidFill>
            </a:endParaRPr>
          </a:p>
          <a:p>
            <a:pPr indent="-285750" lvl="1" marL="91440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➢"/>
            </a:pPr>
            <a:r>
              <a:rPr lang="es-MX" sz="900">
                <a:solidFill>
                  <a:schemeClr val="dk1"/>
                </a:solidFill>
              </a:rPr>
              <a:t>Capacitación a Usuarios Finales</a:t>
            </a:r>
            <a:endParaRPr sz="900">
              <a:solidFill>
                <a:schemeClr val="dk1"/>
              </a:solidFill>
            </a:endParaRPr>
          </a:p>
          <a:p>
            <a:pPr indent="-285750" lvl="1" marL="91440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➢"/>
            </a:pPr>
            <a:r>
              <a:rPr lang="es-MX" sz="900">
                <a:solidFill>
                  <a:schemeClr val="dk1"/>
                </a:solidFill>
              </a:rPr>
              <a:t>Documentación del Uso del Sistema</a:t>
            </a:r>
            <a:endParaRPr sz="900">
              <a:solidFill>
                <a:schemeClr val="dk1"/>
              </a:solidFill>
            </a:endParaRPr>
          </a:p>
          <a:p>
            <a:pPr indent="-285750" lvl="1" marL="91440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➢"/>
            </a:pPr>
            <a:r>
              <a:rPr lang="es-MX" sz="900">
                <a:solidFill>
                  <a:schemeClr val="dk1"/>
                </a:solidFill>
              </a:rPr>
              <a:t>Revisión de la Retroalimentación del Usuario (Feedback Loop)</a:t>
            </a:r>
            <a:endParaRPr sz="900">
              <a:solidFill>
                <a:schemeClr val="dk1"/>
              </a:solidFill>
            </a:endParaRPr>
          </a:p>
          <a:p>
            <a:pPr indent="-285750" lvl="1" marL="91440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➢"/>
            </a:pPr>
            <a:r>
              <a:rPr lang="es-MX" sz="900">
                <a:solidFill>
                  <a:schemeClr val="dk1"/>
                </a:solidFill>
              </a:rPr>
              <a:t>Daily Scrum Meetings</a:t>
            </a:r>
            <a:endParaRPr sz="900">
              <a:solidFill>
                <a:schemeClr val="dk1"/>
              </a:solidFill>
            </a:endParaRPr>
          </a:p>
          <a:p>
            <a:pPr indent="0" lvl="0" marL="914400" rtl="0" algn="l">
              <a:lnSpc>
                <a:spcPct val="107916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3" name="Google Shape;163;g2f7a0e82837_0_0"/>
          <p:cNvSpPr txBox="1"/>
          <p:nvPr/>
        </p:nvSpPr>
        <p:spPr>
          <a:xfrm>
            <a:off x="9206100" y="926250"/>
            <a:ext cx="2465100" cy="50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7916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s-MX" sz="900">
                <a:solidFill>
                  <a:schemeClr val="dk1"/>
                </a:solidFill>
              </a:rPr>
              <a:t>Sprint 5</a:t>
            </a:r>
            <a:endParaRPr b="1" sz="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7916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s-MX" sz="900">
                <a:solidFill>
                  <a:schemeClr val="dk1"/>
                </a:solidFill>
              </a:rPr>
              <a:t>Duración y Fechas</a:t>
            </a:r>
            <a:r>
              <a:rPr lang="es-MX" sz="900">
                <a:solidFill>
                  <a:schemeClr val="dk1"/>
                </a:solidFill>
              </a:rPr>
              <a:t>: 25-10-24 a 07-11-24 (7 días hábiles)</a:t>
            </a:r>
            <a:endParaRPr sz="900">
              <a:solidFill>
                <a:schemeClr val="dk1"/>
              </a:solidFill>
            </a:endParaRPr>
          </a:p>
          <a:p>
            <a:pPr indent="-285750" lvl="0" marL="457200" rtl="0" algn="l">
              <a:lnSpc>
                <a:spcPct val="107916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Char char="●"/>
            </a:pPr>
            <a:r>
              <a:rPr b="1" lang="es-MX" sz="900">
                <a:solidFill>
                  <a:schemeClr val="dk1"/>
                </a:solidFill>
              </a:rPr>
              <a:t>Actividades</a:t>
            </a:r>
            <a:r>
              <a:rPr lang="es-MX" sz="900">
                <a:solidFill>
                  <a:schemeClr val="dk1"/>
                </a:solidFill>
              </a:rPr>
              <a:t>:</a:t>
            </a:r>
            <a:endParaRPr sz="900">
              <a:solidFill>
                <a:schemeClr val="dk1"/>
              </a:solidFill>
            </a:endParaRPr>
          </a:p>
          <a:p>
            <a:pPr indent="-285750" lvl="1" marL="91440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➢"/>
            </a:pPr>
            <a:r>
              <a:rPr lang="es-MX" sz="900">
                <a:solidFill>
                  <a:schemeClr val="dk1"/>
                </a:solidFill>
              </a:rPr>
              <a:t>Monitoreo del Rendimiento y Uso del Sistema</a:t>
            </a:r>
            <a:endParaRPr sz="900">
              <a:solidFill>
                <a:schemeClr val="dk1"/>
              </a:solidFill>
            </a:endParaRPr>
          </a:p>
          <a:p>
            <a:pPr indent="-285750" lvl="1" marL="91440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➢"/>
            </a:pPr>
            <a:r>
              <a:rPr lang="es-MX" sz="900">
                <a:solidFill>
                  <a:schemeClr val="dk1"/>
                </a:solidFill>
              </a:rPr>
              <a:t>Identificación de Áreas de Mejora</a:t>
            </a:r>
            <a:endParaRPr sz="900">
              <a:solidFill>
                <a:schemeClr val="dk1"/>
              </a:solidFill>
            </a:endParaRPr>
          </a:p>
          <a:p>
            <a:pPr indent="-285750" lvl="1" marL="91440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➢"/>
            </a:pPr>
            <a:r>
              <a:rPr lang="es-MX" sz="900">
                <a:solidFill>
                  <a:schemeClr val="dk1"/>
                </a:solidFill>
              </a:rPr>
              <a:t>Incorporación de Mejoras en el Product Backlog</a:t>
            </a:r>
            <a:endParaRPr sz="900">
              <a:solidFill>
                <a:schemeClr val="dk1"/>
              </a:solidFill>
            </a:endParaRPr>
          </a:p>
          <a:p>
            <a:pPr indent="-285750" lvl="1" marL="91440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➢"/>
            </a:pPr>
            <a:r>
              <a:rPr lang="es-MX" sz="900">
                <a:solidFill>
                  <a:schemeClr val="dk1"/>
                </a:solidFill>
              </a:rPr>
              <a:t>Daily Scrum Meetings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7916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s-MX" sz="900">
                <a:solidFill>
                  <a:schemeClr val="dk1"/>
                </a:solidFill>
              </a:rPr>
              <a:t>Sprint 6 Final</a:t>
            </a:r>
            <a:endParaRPr b="1" sz="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7916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s-MX" sz="900">
                <a:solidFill>
                  <a:schemeClr val="dk1"/>
                </a:solidFill>
              </a:rPr>
              <a:t>Duración y Fechas</a:t>
            </a:r>
            <a:r>
              <a:rPr lang="es-MX" sz="900">
                <a:solidFill>
                  <a:schemeClr val="dk1"/>
                </a:solidFill>
              </a:rPr>
              <a:t>: 08-11-24 a 26-11-24 (13 días hábiles)</a:t>
            </a:r>
            <a:endParaRPr sz="900">
              <a:solidFill>
                <a:schemeClr val="dk1"/>
              </a:solidFill>
            </a:endParaRPr>
          </a:p>
          <a:p>
            <a:pPr indent="-285750" lvl="0" marL="457200" rtl="0" algn="l">
              <a:lnSpc>
                <a:spcPct val="107916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Char char="●"/>
            </a:pPr>
            <a:r>
              <a:rPr b="1" lang="es-MX" sz="900">
                <a:solidFill>
                  <a:schemeClr val="dk1"/>
                </a:solidFill>
              </a:rPr>
              <a:t>Actividades</a:t>
            </a:r>
            <a:r>
              <a:rPr lang="es-MX" sz="900">
                <a:solidFill>
                  <a:schemeClr val="dk1"/>
                </a:solidFill>
              </a:rPr>
              <a:t>:</a:t>
            </a:r>
            <a:endParaRPr sz="900">
              <a:solidFill>
                <a:schemeClr val="dk1"/>
              </a:solidFill>
            </a:endParaRPr>
          </a:p>
          <a:p>
            <a:pPr indent="-285750" lvl="1" marL="91440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➢"/>
            </a:pPr>
            <a:r>
              <a:rPr lang="es-MX" sz="900">
                <a:solidFill>
                  <a:schemeClr val="dk1"/>
                </a:solidFill>
              </a:rPr>
              <a:t>Revisión Final del Proyecto y Confirmación de Entrega (Sprint Review)</a:t>
            </a:r>
            <a:endParaRPr sz="900">
              <a:solidFill>
                <a:schemeClr val="dk1"/>
              </a:solidFill>
            </a:endParaRPr>
          </a:p>
          <a:p>
            <a:pPr indent="-285750" lvl="1" marL="91440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➢"/>
            </a:pPr>
            <a:r>
              <a:rPr lang="es-MX" sz="900">
                <a:solidFill>
                  <a:schemeClr val="dk1"/>
                </a:solidFill>
              </a:rPr>
              <a:t>Documentación Final del Proyecto</a:t>
            </a:r>
            <a:endParaRPr sz="900">
              <a:solidFill>
                <a:schemeClr val="dk1"/>
              </a:solidFill>
            </a:endParaRPr>
          </a:p>
          <a:p>
            <a:pPr indent="-285750" lvl="1" marL="91440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➢"/>
            </a:pPr>
            <a:r>
              <a:rPr lang="es-MX" sz="900">
                <a:solidFill>
                  <a:schemeClr val="dk1"/>
                </a:solidFill>
              </a:rPr>
              <a:t>Evaluación Retrospectiva del Proyecto (Sprint Retrospective)</a:t>
            </a:r>
            <a:endParaRPr sz="900">
              <a:solidFill>
                <a:schemeClr val="dk1"/>
              </a:solidFill>
            </a:endParaRPr>
          </a:p>
          <a:p>
            <a:pPr indent="-285750" lvl="1" marL="914400" rtl="0" algn="l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➢"/>
            </a:pPr>
            <a:r>
              <a:rPr lang="es-MX" sz="900">
                <a:solidFill>
                  <a:schemeClr val="dk1"/>
                </a:solidFill>
              </a:rPr>
              <a:t>Lecciones Aprendidas y Cierre Formal del Proyecto</a:t>
            </a:r>
            <a:endParaRPr sz="900">
              <a:solidFill>
                <a:schemeClr val="dk1"/>
              </a:solidFill>
            </a:endParaRPr>
          </a:p>
          <a:p>
            <a:pPr indent="-285750" lvl="1" marL="914400" rtl="0" algn="l">
              <a:lnSpc>
                <a:spcPct val="107916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900"/>
              <a:buChar char="➢"/>
            </a:pPr>
            <a:r>
              <a:rPr lang="es-MX" sz="900">
                <a:solidFill>
                  <a:schemeClr val="dk1"/>
                </a:solidFill>
              </a:rPr>
              <a:t>Daily Scrum Meetings</a:t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0"/>
          <p:cNvSpPr txBox="1"/>
          <p:nvPr>
            <p:ph idx="4294967295" type="title"/>
          </p:nvPr>
        </p:nvSpPr>
        <p:spPr>
          <a:xfrm>
            <a:off x="553734" y="458981"/>
            <a:ext cx="5093100" cy="5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5000"/>
              <a:buFont typeface="Arial"/>
              <a:buNone/>
            </a:pPr>
            <a:r>
              <a:rPr lang="es-MX"/>
              <a:t>Los Beneficios obtenidos</a:t>
            </a:r>
            <a:endParaRPr/>
          </a:p>
        </p:txBody>
      </p:sp>
      <p:pic>
        <p:nvPicPr>
          <p:cNvPr id="169" name="Google Shape;169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610004" y="5236343"/>
            <a:ext cx="1493642" cy="14936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15674" y="1044863"/>
            <a:ext cx="4298276" cy="387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27263" y="2300563"/>
            <a:ext cx="3097925" cy="2617550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10"/>
          <p:cNvSpPr txBox="1"/>
          <p:nvPr/>
        </p:nvSpPr>
        <p:spPr>
          <a:xfrm>
            <a:off x="388350" y="2618800"/>
            <a:ext cx="3458100" cy="324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AutoNum type="arabicPeriod"/>
            </a:pPr>
            <a:r>
              <a:rPr b="1" lang="es-MX" sz="2200">
                <a:solidFill>
                  <a:schemeClr val="dk1"/>
                </a:solidFill>
              </a:rPr>
              <a:t>Beneficios para los Usuarios</a:t>
            </a:r>
            <a:endParaRPr b="1" sz="2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chemeClr val="dk1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AutoNum type="arabicPeriod"/>
            </a:pPr>
            <a:r>
              <a:rPr b="1" lang="es-MX" sz="2200">
                <a:solidFill>
                  <a:schemeClr val="dk1"/>
                </a:solidFill>
              </a:rPr>
              <a:t>Impacto en la Industria</a:t>
            </a:r>
            <a:endParaRPr b="1" sz="2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1"/>
          <p:cNvSpPr txBox="1"/>
          <p:nvPr>
            <p:ph idx="4294967295" type="title"/>
          </p:nvPr>
        </p:nvSpPr>
        <p:spPr>
          <a:xfrm>
            <a:off x="2611809" y="808056"/>
            <a:ext cx="5093100" cy="5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5000"/>
              <a:buFont typeface="Arial"/>
              <a:buNone/>
            </a:pPr>
            <a:r>
              <a:rPr lang="es-MX"/>
              <a:t>Los Beneficios obtenidos</a:t>
            </a:r>
            <a:endParaRPr/>
          </a:p>
        </p:txBody>
      </p:sp>
      <p:pic>
        <p:nvPicPr>
          <p:cNvPr id="178" name="Google Shape;178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23425" y="1788988"/>
            <a:ext cx="5168576" cy="334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810024" y="5526329"/>
            <a:ext cx="1144309" cy="1144309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11"/>
          <p:cNvSpPr txBox="1"/>
          <p:nvPr/>
        </p:nvSpPr>
        <p:spPr>
          <a:xfrm>
            <a:off x="566850" y="2243450"/>
            <a:ext cx="5756700" cy="45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5875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AutoNum type="arabicPeriod"/>
            </a:pPr>
            <a:r>
              <a:rPr b="1" lang="es-MX" sz="2500">
                <a:solidFill>
                  <a:schemeClr val="dk1"/>
                </a:solidFill>
              </a:rPr>
              <a:t>Inclusión Social</a:t>
            </a:r>
            <a:endParaRPr b="1" sz="25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solidFill>
                <a:schemeClr val="dk1"/>
              </a:solidFill>
            </a:endParaRPr>
          </a:p>
          <a:p>
            <a:pPr indent="-15875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AutoNum type="arabicPeriod"/>
            </a:pPr>
            <a:r>
              <a:rPr b="1" lang="es-MX" sz="2500">
                <a:solidFill>
                  <a:schemeClr val="dk1"/>
                </a:solidFill>
              </a:rPr>
              <a:t>Fortalecimiento del Tejido Social</a:t>
            </a:r>
            <a:endParaRPr b="1" sz="25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solidFill>
                <a:schemeClr val="dk1"/>
              </a:solidFill>
            </a:endParaRPr>
          </a:p>
          <a:p>
            <a:pPr indent="-15875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AutoNum type="arabicPeriod"/>
            </a:pPr>
            <a:r>
              <a:rPr b="1" lang="es-MX" sz="2500">
                <a:solidFill>
                  <a:schemeClr val="dk1"/>
                </a:solidFill>
              </a:rPr>
              <a:t>Transparencia y Participación Ciudadana</a:t>
            </a:r>
            <a:endParaRPr b="1" sz="25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solidFill>
                <a:schemeClr val="dk1"/>
              </a:solidFill>
            </a:endParaRPr>
          </a:p>
          <a:p>
            <a:pPr indent="-15875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AutoNum type="arabicPeriod"/>
            </a:pPr>
            <a:r>
              <a:rPr b="1" lang="es-MX" sz="2500">
                <a:solidFill>
                  <a:schemeClr val="dk1"/>
                </a:solidFill>
              </a:rPr>
              <a:t>Digitalización Integral</a:t>
            </a:r>
            <a:endParaRPr b="1" sz="25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solidFill>
                <a:schemeClr val="dk1"/>
              </a:solidFill>
            </a:endParaRPr>
          </a:p>
          <a:p>
            <a:pPr indent="-15875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AutoNum type="arabicPeriod"/>
            </a:pPr>
            <a:r>
              <a:rPr b="1" lang="es-MX" sz="2500">
                <a:solidFill>
                  <a:schemeClr val="dk1"/>
                </a:solidFill>
              </a:rPr>
              <a:t>Valor Agregado para la Sociedad:</a:t>
            </a:r>
            <a:endParaRPr b="1" sz="2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2"/>
          <p:cNvSpPr txBox="1"/>
          <p:nvPr>
            <p:ph idx="4294967295" type="title"/>
          </p:nvPr>
        </p:nvSpPr>
        <p:spPr>
          <a:xfrm>
            <a:off x="1432472" y="1794300"/>
            <a:ext cx="8481300" cy="32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5000"/>
              <a:buFont typeface="Arial"/>
              <a:buNone/>
            </a:pPr>
            <a:r>
              <a:rPr lang="es-MX"/>
              <a:t>Este proyecto no solo aporta a la eficiencia administrativa, sino que también tiene un fuerte componente social, promoviendo la inclusión y la participación ciudadana en un entorno cada vez más digitalizado.</a:t>
            </a:r>
            <a:endParaRPr/>
          </a:p>
        </p:txBody>
      </p:sp>
      <p:pic>
        <p:nvPicPr>
          <p:cNvPr id="186" name="Google Shape;186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29079" y="4425696"/>
            <a:ext cx="2432304" cy="2432304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12"/>
          <p:cNvSpPr txBox="1"/>
          <p:nvPr/>
        </p:nvSpPr>
        <p:spPr>
          <a:xfrm>
            <a:off x="2413330" y="263631"/>
            <a:ext cx="65196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3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Conclusión</a:t>
            </a:r>
            <a:endParaRPr>
              <a:solidFill>
                <a:schemeClr val="dk1"/>
              </a:solidFill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"/>
          <p:cNvSpPr txBox="1"/>
          <p:nvPr>
            <p:ph idx="4294967295" type="title"/>
          </p:nvPr>
        </p:nvSpPr>
        <p:spPr>
          <a:xfrm>
            <a:off x="2611808" y="808056"/>
            <a:ext cx="79584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Arial"/>
              <a:buNone/>
            </a:pPr>
            <a:r>
              <a:rPr lang="es-MX"/>
              <a:t>Integrantes:</a:t>
            </a:r>
            <a:endParaRPr/>
          </a:p>
        </p:txBody>
      </p:sp>
      <p:pic>
        <p:nvPicPr>
          <p:cNvPr descr="Una persona sentada frente a una computadora&#10;&#10;Descripción generada automáticamente con confianza media" id="85" name="Google Shape;85;p2"/>
          <p:cNvPicPr preferRelativeResize="0"/>
          <p:nvPr/>
        </p:nvPicPr>
        <p:blipFill rotWithShape="1">
          <a:blip r:embed="rId3">
            <a:alphaModFix/>
          </a:blip>
          <a:srcRect b="0" l="8889" r="11762" t="0"/>
          <a:stretch/>
        </p:blipFill>
        <p:spPr>
          <a:xfrm>
            <a:off x="1621861" y="1885285"/>
            <a:ext cx="2864485" cy="2596774"/>
          </a:xfrm>
          <a:prstGeom prst="ellipse">
            <a:avLst/>
          </a:prstGeom>
          <a:noFill/>
          <a:ln>
            <a:noFill/>
          </a:ln>
        </p:spPr>
      </p:pic>
      <p:sp>
        <p:nvSpPr>
          <p:cNvPr id="86" name="Google Shape;86;p2"/>
          <p:cNvSpPr txBox="1"/>
          <p:nvPr/>
        </p:nvSpPr>
        <p:spPr>
          <a:xfrm>
            <a:off x="2162350" y="4851400"/>
            <a:ext cx="21339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Alejandro Villa</a:t>
            </a:r>
            <a:endParaRPr b="1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-MX" sz="1800">
                <a:solidFill>
                  <a:schemeClr val="dk1"/>
                </a:solidFill>
              </a:rPr>
              <a:t>Product Owner</a:t>
            </a:r>
            <a:endParaRPr b="1" i="1" sz="1800">
              <a:solidFill>
                <a:schemeClr val="dk1"/>
              </a:solidFill>
            </a:endParaRPr>
          </a:p>
        </p:txBody>
      </p:sp>
      <p:pic>
        <p:nvPicPr>
          <p:cNvPr descr="Un hombre con lentes&#10;&#10;Descripción generada automáticamente" id="87" name="Google Shape;87;p2"/>
          <p:cNvPicPr preferRelativeResize="0"/>
          <p:nvPr/>
        </p:nvPicPr>
        <p:blipFill rotWithShape="1">
          <a:blip r:embed="rId4">
            <a:alphaModFix/>
          </a:blip>
          <a:srcRect b="17444" l="-1" r="-455" t="23609"/>
          <a:stretch/>
        </p:blipFill>
        <p:spPr>
          <a:xfrm>
            <a:off x="5291792" y="1806315"/>
            <a:ext cx="2168392" cy="2596773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Un hombre con camisa verde y una corbata roja&#10;&#10;Descripción generada automáticamente con confianza media" id="88" name="Google Shape;88;p2"/>
          <p:cNvPicPr preferRelativeResize="0"/>
          <p:nvPr/>
        </p:nvPicPr>
        <p:blipFill rotWithShape="1">
          <a:blip r:embed="rId5">
            <a:alphaModFix/>
          </a:blip>
          <a:srcRect b="19071" l="0" r="0" t="4398"/>
          <a:stretch/>
        </p:blipFill>
        <p:spPr>
          <a:xfrm>
            <a:off x="8678597" y="1885285"/>
            <a:ext cx="2727109" cy="2782748"/>
          </a:xfrm>
          <a:prstGeom prst="ellipse">
            <a:avLst/>
          </a:prstGeom>
          <a:noFill/>
          <a:ln>
            <a:noFill/>
          </a:ln>
        </p:spPr>
      </p:pic>
      <p:sp>
        <p:nvSpPr>
          <p:cNvPr id="89" name="Google Shape;89;p2"/>
          <p:cNvSpPr txBox="1"/>
          <p:nvPr/>
        </p:nvSpPr>
        <p:spPr>
          <a:xfrm>
            <a:off x="5501389" y="4851391"/>
            <a:ext cx="18261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Matías General</a:t>
            </a:r>
            <a:endParaRPr b="1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1800">
                <a:solidFill>
                  <a:schemeClr val="dk1"/>
                </a:solidFill>
              </a:rPr>
              <a:t>Scrum Master</a:t>
            </a:r>
            <a:endParaRPr b="1" sz="1800">
              <a:solidFill>
                <a:schemeClr val="dk1"/>
              </a:solidFill>
            </a:endParaRPr>
          </a:p>
        </p:txBody>
      </p:sp>
      <p:sp>
        <p:nvSpPr>
          <p:cNvPr id="90" name="Google Shape;90;p2"/>
          <p:cNvSpPr txBox="1"/>
          <p:nvPr/>
        </p:nvSpPr>
        <p:spPr>
          <a:xfrm>
            <a:off x="9026500" y="4851400"/>
            <a:ext cx="2727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Marcelo Madriaga</a:t>
            </a:r>
            <a:endParaRPr b="1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1800">
                <a:solidFill>
                  <a:schemeClr val="dk1"/>
                </a:solidFill>
              </a:rPr>
              <a:t>Equipo de desarrollo</a:t>
            </a:r>
            <a:endParaRPr b="1" sz="2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3"/>
          <p:cNvSpPr txBox="1"/>
          <p:nvPr>
            <p:ph idx="4294967295" type="title"/>
          </p:nvPr>
        </p:nvSpPr>
        <p:spPr>
          <a:xfrm>
            <a:off x="2611808" y="808056"/>
            <a:ext cx="7958331" cy="10772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Arial"/>
              <a:buNone/>
            </a:pPr>
            <a:r>
              <a:rPr lang="es-MX"/>
              <a:t>Contenidos:</a:t>
            </a:r>
            <a:endParaRPr/>
          </a:p>
        </p:txBody>
      </p:sp>
      <p:sp>
        <p:nvSpPr>
          <p:cNvPr id="96" name="Google Shape;96;p3"/>
          <p:cNvSpPr txBox="1"/>
          <p:nvPr/>
        </p:nvSpPr>
        <p:spPr>
          <a:xfrm>
            <a:off x="1327404" y="2196989"/>
            <a:ext cx="9537300" cy="23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s-MX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Contexto</a:t>
            </a:r>
            <a:endParaRPr>
              <a:solidFill>
                <a:schemeClr val="dk1"/>
              </a:solidFill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s-MX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Necesidad del proyecto</a:t>
            </a:r>
            <a:endParaRPr>
              <a:solidFill>
                <a:schemeClr val="dk1"/>
              </a:solidFill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s-MX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Objetivo general</a:t>
            </a:r>
            <a:endParaRPr>
              <a:solidFill>
                <a:schemeClr val="dk1"/>
              </a:solidFill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s-MX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Objetivo </a:t>
            </a:r>
            <a:r>
              <a:rPr lang="es-MX" sz="1800">
                <a:solidFill>
                  <a:schemeClr val="dk1"/>
                </a:solidFill>
              </a:rPr>
              <a:t>específico</a:t>
            </a:r>
            <a:endParaRPr>
              <a:solidFill>
                <a:schemeClr val="dk1"/>
              </a:solidFill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s-MX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Herramientas</a:t>
            </a:r>
            <a:endParaRPr>
              <a:solidFill>
                <a:schemeClr val="dk1"/>
              </a:solidFill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s-MX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Metodología</a:t>
            </a:r>
            <a:endParaRPr>
              <a:solidFill>
                <a:schemeClr val="dk1"/>
              </a:solidFill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s-MX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Beneficios</a:t>
            </a:r>
            <a:endParaRPr>
              <a:solidFill>
                <a:schemeClr val="dk1"/>
              </a:solidFill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s-MX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Conclusión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97" name="Google Shape;97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88073" y="3843833"/>
            <a:ext cx="2585323" cy="25853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4"/>
          <p:cNvSpPr txBox="1"/>
          <p:nvPr>
            <p:ph idx="4294967295" type="title"/>
          </p:nvPr>
        </p:nvSpPr>
        <p:spPr>
          <a:xfrm>
            <a:off x="2116834" y="1421906"/>
            <a:ext cx="7958400" cy="6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b="1" lang="es-MX" sz="2400"/>
              <a:t>Junta de vecinos</a:t>
            </a:r>
            <a:endParaRPr/>
          </a:p>
        </p:txBody>
      </p:sp>
      <p:pic>
        <p:nvPicPr>
          <p:cNvPr descr="No hay ninguna descripción de la foto disponible." id="104" name="Google Shape;104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84432" y="2854165"/>
            <a:ext cx="2561620" cy="3202025"/>
          </a:xfrm>
          <a:prstGeom prst="roundRect">
            <a:avLst>
              <a:gd fmla="val 8594" name="adj"/>
            </a:avLst>
          </a:prstGeom>
          <a:solidFill>
            <a:srgbClr val="ECECEC"/>
          </a:solidFill>
          <a:ln>
            <a:noFill/>
          </a:ln>
          <a:effectLst>
            <a:reflection blurRad="0" dir="5400000" dist="5000" endA="0" endPos="28000" kx="0" rotWithShape="0" algn="bl" stA="38000" stPos="0" sy="-100000" ky="0"/>
          </a:effectLst>
        </p:spPr>
      </p:pic>
      <p:pic>
        <p:nvPicPr>
          <p:cNvPr descr="Junta de Vecinos La Portada Nueva de San Bernardo" id="105" name="Google Shape;105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07365" y="4437252"/>
            <a:ext cx="1618938" cy="1618938"/>
          </a:xfrm>
          <a:prstGeom prst="roundRect">
            <a:avLst>
              <a:gd fmla="val 8594" name="adj"/>
            </a:avLst>
          </a:prstGeom>
          <a:solidFill>
            <a:srgbClr val="ECECEC"/>
          </a:solidFill>
          <a:ln>
            <a:noFill/>
          </a:ln>
          <a:effectLst>
            <a:reflection blurRad="0" dir="5400000" dist="5000" endA="0" endPos="28000" kx="0" rotWithShape="0" algn="bl" stA="38000" stPos="0" sy="-100000" ky="0"/>
          </a:effectLst>
        </p:spPr>
      </p:pic>
      <p:pic>
        <p:nvPicPr>
          <p:cNvPr id="106" name="Google Shape;106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488146" y="3429000"/>
            <a:ext cx="2310954" cy="2627190"/>
          </a:xfrm>
          <a:prstGeom prst="roundRect">
            <a:avLst>
              <a:gd fmla="val 8594" name="adj"/>
            </a:avLst>
          </a:prstGeom>
          <a:solidFill>
            <a:srgbClr val="ECECEC"/>
          </a:solidFill>
          <a:ln>
            <a:noFill/>
          </a:ln>
          <a:effectLst>
            <a:reflection blurRad="0" dir="5400000" dist="5000" endA="0" endPos="28000" kx="0" rotWithShape="0" algn="bl" stA="38000" stPos="0" sy="-100000" ky="0"/>
          </a:effectLst>
        </p:spPr>
      </p:pic>
      <p:sp>
        <p:nvSpPr>
          <p:cNvPr id="107" name="Google Shape;107;p4"/>
          <p:cNvSpPr txBox="1"/>
          <p:nvPr/>
        </p:nvSpPr>
        <p:spPr>
          <a:xfrm>
            <a:off x="1307365" y="2112867"/>
            <a:ext cx="7536037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 Chile, las juntas de vecinos son organizaciones </a:t>
            </a:r>
            <a:endParaRPr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comunitarias que funcionan como entidades de derecho privado </a:t>
            </a:r>
            <a:endParaRPr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sin fines de lucro. Están reguladas por la Ley N° 19.418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4"/>
          <p:cNvSpPr txBox="1"/>
          <p:nvPr/>
        </p:nvSpPr>
        <p:spPr>
          <a:xfrm>
            <a:off x="3366021" y="439357"/>
            <a:ext cx="5459956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Sistema Unidad Territorial</a:t>
            </a:r>
            <a:endParaRPr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5"/>
          <p:cNvSpPr txBox="1"/>
          <p:nvPr>
            <p:ph idx="4294967295" type="title"/>
          </p:nvPr>
        </p:nvSpPr>
        <p:spPr>
          <a:xfrm>
            <a:off x="3796769" y="383249"/>
            <a:ext cx="4598400" cy="7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5000"/>
              <a:buFont typeface="Arial"/>
              <a:buNone/>
            </a:pPr>
            <a:r>
              <a:rPr lang="es-MX"/>
              <a:t>Necesidad del Proyecto</a:t>
            </a:r>
            <a:endParaRPr/>
          </a:p>
        </p:txBody>
      </p:sp>
      <p:pic>
        <p:nvPicPr>
          <p:cNvPr descr="Aplicación, Icono&#10;&#10;Descripción generada automáticamente" id="114" name="Google Shape;114;p5"/>
          <p:cNvPicPr preferRelativeResize="0"/>
          <p:nvPr/>
        </p:nvPicPr>
        <p:blipFill rotWithShape="1">
          <a:blip r:embed="rId3">
            <a:alphaModFix/>
          </a:blip>
          <a:srcRect b="55837" l="0" r="64831" t="11801"/>
          <a:stretch/>
        </p:blipFill>
        <p:spPr>
          <a:xfrm>
            <a:off x="1436726" y="4820810"/>
            <a:ext cx="2143932" cy="197272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plicación, Icono&#10;&#10;Descripción generada automáticamente" id="115" name="Google Shape;115;p5"/>
          <p:cNvPicPr preferRelativeResize="0"/>
          <p:nvPr/>
        </p:nvPicPr>
        <p:blipFill rotWithShape="1">
          <a:blip r:embed="rId3">
            <a:alphaModFix/>
          </a:blip>
          <a:srcRect b="55838" l="33136" r="34321" t="10275"/>
          <a:stretch/>
        </p:blipFill>
        <p:spPr>
          <a:xfrm>
            <a:off x="8611339" y="4792287"/>
            <a:ext cx="1983783" cy="2065713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5"/>
          <p:cNvSpPr txBox="1"/>
          <p:nvPr/>
        </p:nvSpPr>
        <p:spPr>
          <a:xfrm>
            <a:off x="1555401" y="1694322"/>
            <a:ext cx="96537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Si bien las juntas de vecinos son necesarias para la comunidad generalmente estas carecen de un sistema informático , ya que, en la actualidad, el sistema implementado por las juntas de vecinos es mayoritariamente realizadas con lápiz y papel, y no siempre se encuentra personal para realizar las solicitudes requeridas.</a:t>
            </a:r>
            <a:endParaRPr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Generalmente las municipalidades entregan información a estas comunidades mediante el uso de redes sociales, pero gente como la 3era edad tienen problemas para  acceder a  la información entregada.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5"/>
          <p:cNvSpPr txBox="1"/>
          <p:nvPr/>
        </p:nvSpPr>
        <p:spPr>
          <a:xfrm>
            <a:off x="3992009" y="4026456"/>
            <a:ext cx="4208100" cy="28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Algunas de las funciones de estas son:</a:t>
            </a:r>
            <a:endParaRPr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1" lang="es-MX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Gestión de Actividades Comunitarias.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1" lang="es-MX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Manejo de Recursos y Espacios Comunes.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1" lang="es-MX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Emisión de Certificados y Documentos.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1" lang="es-MX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Participación en Proyectos y Actividades.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s-MX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Entre otros.</a:t>
            </a:r>
            <a:endParaRPr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8" name="Google Shape;118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7"/>
          <p:cNvSpPr txBox="1"/>
          <p:nvPr>
            <p:ph idx="4294967295" type="title"/>
          </p:nvPr>
        </p:nvSpPr>
        <p:spPr>
          <a:xfrm>
            <a:off x="3778641" y="554675"/>
            <a:ext cx="46347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Arial"/>
              <a:buNone/>
            </a:pPr>
            <a:r>
              <a:rPr lang="es-MX"/>
              <a:t>Objetivo </a:t>
            </a:r>
            <a:r>
              <a:rPr lang="es-MX"/>
              <a:t>específico</a:t>
            </a:r>
            <a:r>
              <a:rPr lang="es-MX"/>
              <a:t> </a:t>
            </a:r>
            <a:endParaRPr/>
          </a:p>
        </p:txBody>
      </p:sp>
      <p:sp>
        <p:nvSpPr>
          <p:cNvPr id="124" name="Google Shape;124;p7"/>
          <p:cNvSpPr txBox="1"/>
          <p:nvPr/>
        </p:nvSpPr>
        <p:spPr>
          <a:xfrm>
            <a:off x="509200" y="2233075"/>
            <a:ext cx="10697400" cy="43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1200">
                <a:solidFill>
                  <a:schemeClr val="dk1"/>
                </a:solidFill>
              </a:rPr>
              <a:t>Recolección de Requisitos y Diseño de Arquitectura:</a:t>
            </a:r>
            <a:endParaRPr b="1"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s-MX" sz="1200">
                <a:solidFill>
                  <a:schemeClr val="dk1"/>
                </a:solidFill>
              </a:rPr>
              <a:t>Definir los requisitos funcionales y no funcionales, y diseñar la arquitectura del sistema utilizando </a:t>
            </a:r>
            <a:r>
              <a:rPr b="1" lang="es-MX" sz="1200">
                <a:solidFill>
                  <a:schemeClr val="dk1"/>
                </a:solidFill>
              </a:rPr>
              <a:t>NodeJS</a:t>
            </a:r>
            <a:r>
              <a:rPr lang="es-MX" sz="1200">
                <a:solidFill>
                  <a:schemeClr val="dk1"/>
                </a:solidFill>
              </a:rPr>
              <a:t>, </a:t>
            </a:r>
            <a:r>
              <a:rPr b="1" lang="es-MX" sz="1200">
                <a:solidFill>
                  <a:schemeClr val="dk1"/>
                </a:solidFill>
              </a:rPr>
              <a:t>Firebase</a:t>
            </a:r>
            <a:r>
              <a:rPr lang="es-MX" sz="1200">
                <a:solidFill>
                  <a:schemeClr val="dk1"/>
                </a:solidFill>
              </a:rPr>
              <a:t>, </a:t>
            </a:r>
            <a:r>
              <a:rPr b="1" lang="es-MX" sz="1200">
                <a:solidFill>
                  <a:schemeClr val="dk1"/>
                </a:solidFill>
              </a:rPr>
              <a:t>Ionic</a:t>
            </a:r>
            <a:r>
              <a:rPr lang="es-MX" sz="1200">
                <a:solidFill>
                  <a:schemeClr val="dk1"/>
                </a:solidFill>
              </a:rPr>
              <a:t>, y </a:t>
            </a:r>
            <a:r>
              <a:rPr b="1" lang="es-MX" sz="1200">
                <a:solidFill>
                  <a:schemeClr val="dk1"/>
                </a:solidFill>
              </a:rPr>
              <a:t>Angular</a:t>
            </a:r>
            <a:r>
              <a:rPr lang="es-MX" sz="1200">
                <a:solidFill>
                  <a:schemeClr val="dk1"/>
                </a:solidFill>
              </a:rPr>
              <a:t>.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s-MX" sz="1200">
                <a:solidFill>
                  <a:schemeClr val="dk1"/>
                </a:solidFill>
              </a:rPr>
              <a:t>Desarrollo del Backend y Frontend:</a:t>
            </a:r>
            <a:endParaRPr b="1"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s-MX" sz="1200">
                <a:solidFill>
                  <a:schemeClr val="dk1"/>
                </a:solidFill>
              </a:rPr>
              <a:t>Implementar el backend con </a:t>
            </a:r>
            <a:r>
              <a:rPr b="1" lang="es-MX" sz="1200">
                <a:solidFill>
                  <a:schemeClr val="dk1"/>
                </a:solidFill>
              </a:rPr>
              <a:t>NodeJS</a:t>
            </a:r>
            <a:r>
              <a:rPr lang="es-MX" sz="1200">
                <a:solidFill>
                  <a:schemeClr val="dk1"/>
                </a:solidFill>
              </a:rPr>
              <a:t> y </a:t>
            </a:r>
            <a:r>
              <a:rPr b="1" lang="es-MX" sz="1200">
                <a:solidFill>
                  <a:schemeClr val="dk1"/>
                </a:solidFill>
              </a:rPr>
              <a:t>Firebase</a:t>
            </a:r>
            <a:r>
              <a:rPr lang="es-MX" sz="1200">
                <a:solidFill>
                  <a:schemeClr val="dk1"/>
                </a:solidFill>
              </a:rPr>
              <a:t> para la autenticación y almacenamiento, y desarrollar el frontend con </a:t>
            </a:r>
            <a:r>
              <a:rPr b="1" lang="es-MX" sz="1200">
                <a:solidFill>
                  <a:schemeClr val="dk1"/>
                </a:solidFill>
              </a:rPr>
              <a:t>Ionic</a:t>
            </a:r>
            <a:r>
              <a:rPr lang="es-MX" sz="1200">
                <a:solidFill>
                  <a:schemeClr val="dk1"/>
                </a:solidFill>
              </a:rPr>
              <a:t> y </a:t>
            </a:r>
            <a:r>
              <a:rPr b="1" lang="es-MX" sz="1200">
                <a:solidFill>
                  <a:schemeClr val="dk1"/>
                </a:solidFill>
              </a:rPr>
              <a:t>Angular</a:t>
            </a:r>
            <a:r>
              <a:rPr lang="es-MX" sz="1200">
                <a:solidFill>
                  <a:schemeClr val="dk1"/>
                </a:solidFill>
              </a:rPr>
              <a:t>, garantizando accesibilidad y compatibilidad multiplataforma.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s-MX" sz="1200">
                <a:solidFill>
                  <a:schemeClr val="dk1"/>
                </a:solidFill>
              </a:rPr>
              <a:t>Implementación de Seguridad y Autenticación:</a:t>
            </a:r>
            <a:endParaRPr b="1"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s-MX" sz="1200">
                <a:solidFill>
                  <a:schemeClr val="dk1"/>
                </a:solidFill>
              </a:rPr>
              <a:t>Configurar la autenticación segura mediante </a:t>
            </a:r>
            <a:r>
              <a:rPr b="1" lang="es-MX" sz="1200">
                <a:solidFill>
                  <a:schemeClr val="dk1"/>
                </a:solidFill>
              </a:rPr>
              <a:t>Firebase Authentication</a:t>
            </a:r>
            <a:r>
              <a:rPr lang="es-MX" sz="1200">
                <a:solidFill>
                  <a:schemeClr val="dk1"/>
                </a:solidFill>
              </a:rPr>
              <a:t> para garantizar la protección de los datos de los usuarios.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s-MX" sz="1200">
                <a:solidFill>
                  <a:schemeClr val="dk1"/>
                </a:solidFill>
              </a:rPr>
              <a:t>Pruebas y Validación:</a:t>
            </a:r>
            <a:endParaRPr b="1"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s-MX" sz="1200">
                <a:solidFill>
                  <a:schemeClr val="dk1"/>
                </a:solidFill>
              </a:rPr>
              <a:t>Realizar pruebas de usabilidad y compatibilidad en dispositivos Android y navegadores web, asegurando un correcto desempeño en distintos entornos.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s-MX" sz="1200">
                <a:solidFill>
                  <a:schemeClr val="dk1"/>
                </a:solidFill>
              </a:rPr>
              <a:t>Ejecución de Sprints y Documentación:</a:t>
            </a:r>
            <a:endParaRPr b="1"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s-MX" sz="1200">
                <a:solidFill>
                  <a:schemeClr val="dk1"/>
                </a:solidFill>
              </a:rPr>
              <a:t>Ejecutar el proyecto en </a:t>
            </a:r>
            <a:r>
              <a:rPr b="1" lang="es-MX" sz="1200">
                <a:solidFill>
                  <a:schemeClr val="dk1"/>
                </a:solidFill>
              </a:rPr>
              <a:t>seis sprints</a:t>
            </a:r>
            <a:r>
              <a:rPr lang="es-MX" sz="1200">
                <a:solidFill>
                  <a:schemeClr val="dk1"/>
                </a:solidFill>
              </a:rPr>
              <a:t> bajo la metodología </a:t>
            </a:r>
            <a:r>
              <a:rPr b="1" lang="es-MX" sz="1200">
                <a:solidFill>
                  <a:schemeClr val="dk1"/>
                </a:solidFill>
              </a:rPr>
              <a:t>Scrum</a:t>
            </a:r>
            <a:r>
              <a:rPr lang="es-MX" sz="1200">
                <a:solidFill>
                  <a:schemeClr val="dk1"/>
                </a:solidFill>
              </a:rPr>
              <a:t>, documentando el progreso, revisiones y resultados, y entregando el producto final.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6"/>
          <p:cNvSpPr txBox="1"/>
          <p:nvPr>
            <p:ph idx="4294967295" type="title"/>
          </p:nvPr>
        </p:nvSpPr>
        <p:spPr>
          <a:xfrm>
            <a:off x="2611802" y="808050"/>
            <a:ext cx="7071000" cy="64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5000"/>
              <a:buFont typeface="Arial"/>
              <a:buNone/>
            </a:pPr>
            <a:r>
              <a:rPr lang="es-MX"/>
              <a:t>Como se </a:t>
            </a:r>
            <a:r>
              <a:rPr lang="es-MX"/>
              <a:t>abordará</a:t>
            </a:r>
            <a:r>
              <a:rPr lang="es-MX"/>
              <a:t> el proyecto</a:t>
            </a:r>
            <a:endParaRPr/>
          </a:p>
        </p:txBody>
      </p:sp>
      <p:sp>
        <p:nvSpPr>
          <p:cNvPr id="130" name="Google Shape;130;p6"/>
          <p:cNvSpPr txBox="1"/>
          <p:nvPr/>
        </p:nvSpPr>
        <p:spPr>
          <a:xfrm>
            <a:off x="2509120" y="1708879"/>
            <a:ext cx="7173760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1" marL="45720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MX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Para abordar dicho objetivo, se creará una solución informática </a:t>
            </a:r>
            <a:endParaRPr>
              <a:solidFill>
                <a:schemeClr val="dk1"/>
              </a:solidFill>
            </a:endParaRPr>
          </a:p>
          <a:p>
            <a:pPr indent="0" lvl="1" marL="45720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MX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sin fines de lucro.</a:t>
            </a:r>
            <a:endParaRPr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6"/>
          <p:cNvSpPr txBox="1"/>
          <p:nvPr>
            <p:ph idx="4294967295" type="body"/>
          </p:nvPr>
        </p:nvSpPr>
        <p:spPr>
          <a:xfrm>
            <a:off x="1424759" y="2703443"/>
            <a:ext cx="2688625" cy="38573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344488" lvl="0" marL="344488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40"/>
              <a:buFont typeface="Arial"/>
              <a:buChar char="•"/>
            </a:pPr>
            <a:r>
              <a:rPr b="1" lang="es-MX" sz="1600"/>
              <a:t>Sistema Web:</a:t>
            </a:r>
            <a:r>
              <a:rPr lang="es-MX" sz="1600"/>
              <a:t> Gestión eficiente de documentos, solicitudes y difusión de información.</a:t>
            </a:r>
            <a:endParaRPr/>
          </a:p>
          <a:p>
            <a:pPr indent="-344488" lvl="0" marL="344488" rtl="0" algn="l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SzPts val="1440"/>
              <a:buFont typeface="Arial"/>
              <a:buChar char="•"/>
            </a:pPr>
            <a:r>
              <a:rPr b="1" lang="es-MX" sz="1600"/>
              <a:t>App Móvil:</a:t>
            </a:r>
            <a:r>
              <a:rPr lang="es-MX" sz="1600"/>
              <a:t> Comunicación en tiempo real y acceso a trámites desde cualquier lugar.</a:t>
            </a:r>
            <a:endParaRPr/>
          </a:p>
        </p:txBody>
      </p:sp>
      <p:pic>
        <p:nvPicPr>
          <p:cNvPr descr="Icono&#10;&#10;Descripción generada automáticamente" id="132" name="Google Shape;132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15525" y="2887041"/>
            <a:ext cx="2732349" cy="27323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cono&#10;&#10;Descripción generada automáticamente" id="133" name="Google Shape;133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455879" y="4225792"/>
            <a:ext cx="2454001" cy="2454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8"/>
          <p:cNvSpPr txBox="1"/>
          <p:nvPr>
            <p:ph idx="4294967295" type="title"/>
          </p:nvPr>
        </p:nvSpPr>
        <p:spPr>
          <a:xfrm>
            <a:off x="2611808" y="808057"/>
            <a:ext cx="5887615" cy="840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0000"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85000"/>
              <a:buFont typeface="Arial"/>
              <a:buNone/>
            </a:pPr>
            <a:r>
              <a:rPr lang="es-MX"/>
              <a:t>Herramientas a ser utilizadas</a:t>
            </a:r>
            <a:endParaRPr/>
          </a:p>
        </p:txBody>
      </p:sp>
      <p:pic>
        <p:nvPicPr>
          <p:cNvPr descr="Logotipo, nombre de la empresa&#10;&#10;Descripción generada automáticamente" id="139" name="Google Shape;139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027629" y="4129988"/>
            <a:ext cx="1075344" cy="107534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cono&#10;&#10;Descripción generada automáticamente" id="140" name="Google Shape;140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49823" y="4242860"/>
            <a:ext cx="849598" cy="84959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cono&#10;&#10;Descripción generada automáticamente" id="141" name="Google Shape;141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489639" y="3098593"/>
            <a:ext cx="847838" cy="832576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8"/>
          <p:cNvSpPr txBox="1"/>
          <p:nvPr/>
        </p:nvSpPr>
        <p:spPr>
          <a:xfrm>
            <a:off x="1828800" y="2263515"/>
            <a:ext cx="5994000" cy="34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Para poder  desarrollar este proyecto, se utilizarán </a:t>
            </a:r>
            <a:endParaRPr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las siguientes herramientas tecnológicas:</a:t>
            </a:r>
            <a:endParaRPr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-Ionic </a:t>
            </a:r>
            <a:endParaRPr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-Angular</a:t>
            </a:r>
            <a:endParaRPr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-N</a:t>
            </a:r>
            <a:r>
              <a:rPr b="1" lang="es-MX" sz="2000">
                <a:solidFill>
                  <a:schemeClr val="dk1"/>
                </a:solidFill>
              </a:rPr>
              <a:t>odeJS</a:t>
            </a:r>
            <a:endParaRPr b="1"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-GitHub</a:t>
            </a:r>
            <a:endParaRPr b="1"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2000">
                <a:solidFill>
                  <a:schemeClr val="dk1"/>
                </a:solidFill>
              </a:rPr>
              <a:t>-Firebase</a:t>
            </a:r>
            <a:endParaRPr b="1" sz="2000"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2000">
                <a:solidFill>
                  <a:schemeClr val="dk1"/>
                </a:solidFill>
              </a:rPr>
              <a:t>-Trello</a:t>
            </a:r>
            <a:endParaRPr b="1" sz="2000"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MX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-Visual Studio Code</a:t>
            </a:r>
            <a:endParaRPr b="1"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3" name="Google Shape;143;p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027624" y="2855823"/>
            <a:ext cx="1075350" cy="107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25475" y="5205325"/>
            <a:ext cx="5887626" cy="1574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9"/>
          <p:cNvSpPr txBox="1"/>
          <p:nvPr>
            <p:ph idx="4294967295" type="title"/>
          </p:nvPr>
        </p:nvSpPr>
        <p:spPr>
          <a:xfrm>
            <a:off x="2618202" y="823050"/>
            <a:ext cx="57996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Arial"/>
              <a:buNone/>
            </a:pPr>
            <a:r>
              <a:rPr lang="es-MX"/>
              <a:t>Metodología a utilizar</a:t>
            </a:r>
            <a:endParaRPr/>
          </a:p>
        </p:txBody>
      </p:sp>
      <p:sp>
        <p:nvSpPr>
          <p:cNvPr id="150" name="Google Shape;150;p9"/>
          <p:cNvSpPr txBox="1"/>
          <p:nvPr/>
        </p:nvSpPr>
        <p:spPr>
          <a:xfrm>
            <a:off x="1188720" y="1709928"/>
            <a:ext cx="9519000" cy="20319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 implementará metodología ágil de tipo Scrum, ¿cuáles son los beneficios?</a:t>
            </a:r>
            <a:endParaRPr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s-MX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Iterativo e incremental</a:t>
            </a:r>
            <a:endParaRPr>
              <a:solidFill>
                <a:schemeClr val="dk1"/>
              </a:solidFill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s-MX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Flexibilidad</a:t>
            </a:r>
            <a:endParaRPr>
              <a:solidFill>
                <a:schemeClr val="dk1"/>
              </a:solidFill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s-MX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Colaboración</a:t>
            </a:r>
            <a:endParaRPr>
              <a:solidFill>
                <a:schemeClr val="dk1"/>
              </a:solidFill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s-MX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Entrega continua</a:t>
            </a:r>
            <a:endParaRPr>
              <a:solidFill>
                <a:schemeClr val="dk1"/>
              </a:solidFill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s-MX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Mejora continua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1" name="Google Shape;151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40495" y="4897365"/>
            <a:ext cx="1698505" cy="1698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91930" y="4769239"/>
            <a:ext cx="1954756" cy="19547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88720" y="4769239"/>
            <a:ext cx="1709401" cy="1709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arina">
  <a:themeElements>
    <a:clrScheme name="Marina">
      <a:dk1>
        <a:srgbClr val="FFFFFF"/>
      </a:dk1>
      <a:lt1>
        <a:srgbClr val="00517C"/>
      </a:lt1>
      <a:dk2>
        <a:srgbClr val="004065"/>
      </a:dk2>
      <a:lt2>
        <a:srgbClr val="CFD8DC"/>
      </a:lt2>
      <a:accent1>
        <a:srgbClr val="0277BD"/>
      </a:accent1>
      <a:accent2>
        <a:srgbClr val="558B2F"/>
      </a:accent2>
      <a:accent3>
        <a:srgbClr val="009688"/>
      </a:accent3>
      <a:accent4>
        <a:srgbClr val="039BE5"/>
      </a:accent4>
      <a:accent5>
        <a:srgbClr val="8BC34A"/>
      </a:accent5>
      <a:accent6>
        <a:srgbClr val="FFEB38"/>
      </a:accent6>
      <a:hlink>
        <a:srgbClr val="8BC34A"/>
      </a:hlink>
      <a:folHlink>
        <a:srgbClr val="8BC3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2024-08-27T14:23:55Z</dcterms:created>
  <dc:creator>ALEJANDRO . VILLA VILLAVICENCIO</dc:creator>
</cp:coreProperties>
</file>